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0"/>
  </p:notesMasterIdLst>
  <p:sldIdLst>
    <p:sldId id="273" r:id="rId5"/>
    <p:sldId id="276" r:id="rId6"/>
    <p:sldId id="277" r:id="rId7"/>
    <p:sldId id="275" r:id="rId8"/>
    <p:sldId id="265" r:id="rId9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1"/>
      <p:bold r:id="rId12"/>
      <p:italic r:id="rId13"/>
      <p:boldItalic r:id="rId14"/>
    </p:embeddedFont>
    <p:embeddedFont>
      <p:font typeface="Montserrat Black" panose="00000A00000000000000" pitchFamily="2" charset="0"/>
      <p:bold r:id="rId15"/>
      <p:boldItalic r:id="rId16"/>
    </p:embeddedFont>
    <p:embeddedFont>
      <p:font typeface="Montserrat SemiBold" panose="00000700000000000000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8A8A"/>
    <a:srgbClr val="FCBF00"/>
    <a:srgbClr val="AEAABB"/>
    <a:srgbClr val="ADA8BA"/>
    <a:srgbClr val="A09BB0"/>
    <a:srgbClr val="B6B3C2"/>
    <a:srgbClr val="9188A3"/>
    <a:srgbClr val="AFABBC"/>
    <a:srgbClr val="A3A3A3"/>
    <a:srgbClr val="827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804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16d16f6e0f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16d16f6e0f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137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19daab5050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119daab505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9907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19daab5050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119daab505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1048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19daab5050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119daab505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2446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19daab5050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19daab5050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14C8" TargetMode="External"/><Relationship Id="rId5" Type="http://schemas.openxmlformats.org/officeDocument/2006/relationships/image" Target="../media/image2.emf"/><Relationship Id="rId4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15C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10C2" TargetMode="External"/><Relationship Id="rId5" Type="http://schemas.openxmlformats.org/officeDocument/2006/relationships/image" Target="../media/image6.emf"/><Relationship Id="rId4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11C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10C2" TargetMode="External"/><Relationship Id="rId5" Type="http://schemas.openxmlformats.org/officeDocument/2006/relationships/image" Target="../media/image6.emf"/><Relationship Id="rId4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11C2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8C1" TargetMode="External"/><Relationship Id="rId13" Type="http://schemas.openxmlformats.org/officeDocument/2006/relationships/image" Target="../media/image10.emf"/><Relationship Id="rId3" Type="http://schemas.openxmlformats.org/officeDocument/2006/relationships/image" Target="../media/image5.jpg"/><Relationship Id="rId7" Type="http://schemas.openxmlformats.org/officeDocument/2006/relationships/image" Target="../media/image7.emf"/><Relationship Id="rId12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6C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10C2" TargetMode="External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10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7C1" TargetMode="External"/><Relationship Id="rId4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Auxiliar%20Nomes!L11C2" TargetMode="External"/><Relationship Id="rId9" Type="http://schemas.openxmlformats.org/officeDocument/2006/relationships/image" Target="../media/image8.emf"/><Relationship Id="rId14" Type="http://schemas.openxmlformats.org/officeDocument/2006/relationships/oleObject" Target="file:///\\Cnseg.int\cnseg\ESTUDOS\Demandas%20peri&#243;dicas\Presid&#234;ncia\Dados%20macroecon&#244;micos\Acompanhamento%20das%20Expectativas%20Econ&#244;micas%20-%20An&#225;lise\Base\macroeconomicas%20_expectativas.xlsm!TABELA%20FINAL!L1C1:L17C1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estudos@cnseg.org.br?subject=Duvidas%20-%20AEE%20An&#225;li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41D191D-747F-3D0D-ED5B-F62243B0DC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BC282E36-A119-B494-A595-F67DB6ADA6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672886"/>
              </p:ext>
            </p:extLst>
          </p:nvPr>
        </p:nvGraphicFramePr>
        <p:xfrm>
          <a:off x="3509963" y="4475163"/>
          <a:ext cx="2124075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1416087" imgH="190676" progId="Excel.SheetMacroEnabled.12">
                  <p:link updateAutomatic="1"/>
                </p:oleObj>
              </mc:Choice>
              <mc:Fallback>
                <p:oleObj name="Macro-Enabled Worksheet" r:id="rId4" imgW="1416087" imgH="190676" progId="Excel.SheetMacroEnabled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BC282E36-A119-B494-A595-F67DB6ADA6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09963" y="4475163"/>
                        <a:ext cx="2124075" cy="284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26C65AA8-F3F2-FE6E-C8F3-F8F4086A92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196629"/>
              </p:ext>
            </p:extLst>
          </p:nvPr>
        </p:nvGraphicFramePr>
        <p:xfrm>
          <a:off x="3502025" y="4467225"/>
          <a:ext cx="212407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1416087" imgH="190676" progId="Excel.SheetMacroEnabled.12">
                  <p:link updateAutomatic="1"/>
                </p:oleObj>
              </mc:Choice>
              <mc:Fallback>
                <p:oleObj name="Macro-Enabled Worksheet" r:id="rId6" imgW="1416087" imgH="190676" progId="Excel.SheetMacroEnabled.12">
                  <p:link updateAutomatic="1"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6C65AA8-F3F2-FE6E-C8F3-F8F4086A92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02025" y="4467225"/>
                        <a:ext cx="2124075" cy="284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55;p13">
            <a:extLst>
              <a:ext uri="{FF2B5EF4-FFF2-40B4-BE49-F238E27FC236}">
                <a16:creationId xmlns:a16="http://schemas.microsoft.com/office/drawing/2014/main" id="{ABF4EFDD-5F94-5D16-F51E-79D893CDAD25}"/>
              </a:ext>
            </a:extLst>
          </p:cNvPr>
          <p:cNvSpPr txBox="1"/>
          <p:nvPr/>
        </p:nvSpPr>
        <p:spPr>
          <a:xfrm>
            <a:off x="0" y="1454262"/>
            <a:ext cx="9144000" cy="2421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00" dirty="0">
                <a:solidFill>
                  <a:srgbClr val="FCB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/>
                <a:ea typeface="Montserrat Black"/>
                <a:cs typeface="Montserrat Black"/>
                <a:sym typeface="Montserrat Black"/>
              </a:rPr>
              <a:t>Acompanhamento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00" dirty="0">
                <a:solidFill>
                  <a:srgbClr val="FCB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/>
                <a:ea typeface="Montserrat Black"/>
                <a:cs typeface="Montserrat Black"/>
                <a:sym typeface="Montserrat Black"/>
              </a:rPr>
              <a:t>das Expectativas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00" dirty="0">
                <a:solidFill>
                  <a:srgbClr val="FCB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/>
                <a:ea typeface="Montserrat Black"/>
                <a:cs typeface="Montserrat Black"/>
                <a:sym typeface="Montserrat Black"/>
              </a:rPr>
              <a:t>Econômicas</a:t>
            </a:r>
            <a:endParaRPr sz="6400" dirty="0">
              <a:solidFill>
                <a:srgbClr val="FCB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id="{F267C6D8-F5A5-1B4B-6089-EF3CC8DF4F2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47574" y="257708"/>
            <a:ext cx="2248852" cy="1010224"/>
          </a:xfrm>
          <a:prstGeom prst="rect">
            <a:avLst/>
          </a:prstGeom>
          <a:noFill/>
          <a:ln>
            <a:noFill/>
          </a:ln>
          <a:effectLst>
            <a:outerShdw blurRad="50800" dist="25400" dir="2700000" algn="tl" rotWithShape="0">
              <a:prstClr val="black">
                <a:alpha val="5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8546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la de computador com fundo azul&#10;&#10;Descrição gerada automaticamente com confiança baixa">
            <a:extLst>
              <a:ext uri="{FF2B5EF4-FFF2-40B4-BE49-F238E27FC236}">
                <a16:creationId xmlns:a16="http://schemas.microsoft.com/office/drawing/2014/main" id="{1CDD77CA-F722-1C90-EB4D-084E50E68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03085"/>
          </a:xfrm>
          <a:prstGeom prst="rect">
            <a:avLst/>
          </a:prstGeom>
        </p:spPr>
      </p:pic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199B0D99-DB18-E8F5-2149-8FE14F0A69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872095"/>
              </p:ext>
            </p:extLst>
          </p:nvPr>
        </p:nvGraphicFramePr>
        <p:xfrm>
          <a:off x="6837363" y="169863"/>
          <a:ext cx="21034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209948" imgH="190676" progId="Excel.SheetMacroEnabled.12">
                  <p:link updateAutomatic="1"/>
                </p:oleObj>
              </mc:Choice>
              <mc:Fallback>
                <p:oleObj name="Macro-Enabled Worksheet" r:id="rId4" imgW="2209948" imgH="190676" progId="Excel.SheetMacroEnabled.12">
                  <p:link updateAutomatic="1"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199B0D99-DB18-E8F5-2149-8FE14F0A699D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7363" y="169863"/>
                        <a:ext cx="2103437" cy="22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m 5" descr="Tela de computador com fundo azul&#10;&#10;Descrição gerada automaticamente com confiança baixa">
            <a:extLst>
              <a:ext uri="{FF2B5EF4-FFF2-40B4-BE49-F238E27FC236}">
                <a16:creationId xmlns:a16="http://schemas.microsoft.com/office/drawing/2014/main" id="{E15CB63F-41D4-4D6E-11ED-35C263B31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79941"/>
            <a:ext cx="9144000" cy="463559"/>
          </a:xfrm>
          <a:prstGeom prst="rect">
            <a:avLst/>
          </a:prstGeom>
        </p:spPr>
      </p:pic>
      <p:sp>
        <p:nvSpPr>
          <p:cNvPr id="93" name="Google Shape;93;p17"/>
          <p:cNvSpPr txBox="1"/>
          <p:nvPr/>
        </p:nvSpPr>
        <p:spPr>
          <a:xfrm>
            <a:off x="211200" y="83501"/>
            <a:ext cx="43608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solidFill>
                  <a:srgbClr val="FCB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/>
                <a:ea typeface="Montserrat SemiBold"/>
                <a:cs typeface="Montserrat SemiBold"/>
                <a:sym typeface="Montserrat SemiBold"/>
              </a:rPr>
              <a:t>CNSEG • Acompanhamento das Expectativas Econômicas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000" b="1" dirty="0">
              <a:solidFill>
                <a:srgbClr val="FCB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DFBE84CD-AE7B-349C-F897-004B9F985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30359"/>
            <a:ext cx="8857742" cy="4087120"/>
          </a:xfrm>
        </p:spPr>
        <p:txBody>
          <a:bodyPr vert="horz" wrap="square" numCol="3" anchor="ctr" anchorCtr="1">
            <a:noAutofit/>
          </a:bodyPr>
          <a:lstStyle/>
          <a:p>
            <a:pPr marL="355600" indent="0" algn="just">
              <a:tabLst>
                <a:tab pos="1343025" algn="l"/>
                <a:tab pos="1431925" algn="l"/>
              </a:tabLst>
            </a:pPr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O relatório Focus, divulgado hoje, continua apresentando tendência de alta tanto para a inflação como para a Selic. Mesmo depois do Banco Central mudar o rumo da taxa básica de juros, ao desacelerar o ritmo do corte e mostrar sua preocupação com a inflação, a mediana das projeções do mercado para o Índice Nacional de Preços ao Consumidor Amplo (IPCA) neste ano subiu de 3,86% para 3,88%. Para os anos de 2025 e 2026 as expectativas para o Índice também subiram, para 3,77% e 3,60%, respectivamente. Na semana passada, no dia 28 de maio, foi divulgado o Índice Nacional de Preços ao Consumidor Amplo 15 (IPCA-15), pelo Instituto Brasileiro de Geografia e Estatística (IBGE), registrando uma alta de 0,44% em maio. Este resultado representa um aumento de 0,23 ponto percentual em relação a abril, quando o índice avançou 0,21%. No acumulado do ano, o IPCA-15 registra alta de 2,12%. Entre os principais fatores que influenciaram o resultado da prévia da inflação, destacam-se os aumentos nos preços dos transportes e dos cuidados pessoais. A gasolina foi o subitem com maior impacto no índice, registrando uma alta de 1,90%, o que contribuiu com 0,09 ponto percentual para o índice geral. Além disso, as passagens aéreas tiveram um aumento significativo de 6,04%, impactando o índice em 0,04 ponto percentual. Por outro lado, os preços dos alimentos e bebidas apresentaram uma desaceleração em maio, registrando uma alta de 0,26% em comparação com 0,61% em abril. Isso indica que o impacto do aumento de preços provocado pela enchente no Rio Grande do Sul ainda será percebido nos índices futuros. Portanto, as projeções continuam em alta. Por sua vez, a mediana das estimativas para a taxa Selic aumentou 0,25 pontos percentuais, indicando agora, uma taxa no fim de 2024 de 10,25%. Para a maioria dos analistas haverá apenas uma única redução na taxa básica de juros até o fim do ano. Fatores externos continuam indicando taxas de juros médias mais altas e adiamento do início do ciclo de flexibilização neste ano. O </a:t>
            </a:r>
            <a:r>
              <a:rPr lang="pt-B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Fed</a:t>
            </a:r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 demonstrou preocupação com o lento processo de desinflação e reconheceu a possibilidade de endurecer novamente a política monetária, se necessário. 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C29E943-50F5-D841-BDD9-ADE25B57E8AF}"/>
              </a:ext>
            </a:extLst>
          </p:cNvPr>
          <p:cNvSpPr txBox="1">
            <a:spLocks/>
          </p:cNvSpPr>
          <p:nvPr/>
        </p:nvSpPr>
        <p:spPr>
          <a:xfrm>
            <a:off x="0" y="4635073"/>
            <a:ext cx="9144000" cy="5532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pt-BR" sz="1000" kern="1200" smtClean="0">
                <a:solidFill>
                  <a:srgbClr val="69747A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750" dirty="0">
                <a:solidFill>
                  <a:schemeClr val="bg1"/>
                </a:solidFill>
                <a:latin typeface="Montserrat" panose="00000500000000000000" pitchFamily="2" charset="0"/>
              </a:rPr>
              <a:t>Nota: Estes comentários não devem ser interpretados como recomendação de compra ou venda de qualquer instrumento financeiro, ou de participação em qualquer estratégia de negócios. A CNseg não se responsabiliza por ações tomadas com base nas informações aqui contidas e por eventuais perdas resultantes desses atos. Este material é para uso exclusivo de seus destinatários e não pode ser reproduzido ou redistribuído, no todo ou em parte, sem o prévio consentimento da CNseg. </a:t>
            </a:r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207F0BC5-B575-1212-2795-B552912437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1089346"/>
              </p:ext>
            </p:extLst>
          </p:nvPr>
        </p:nvGraphicFramePr>
        <p:xfrm>
          <a:off x="6834188" y="155575"/>
          <a:ext cx="21034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209948" imgH="190676" progId="Excel.SheetMacroEnabled.12">
                  <p:link updateAutomatic="1"/>
                </p:oleObj>
              </mc:Choice>
              <mc:Fallback>
                <p:oleObj name="Macro-Enabled Worksheet" r:id="rId6" imgW="2209948" imgH="190676" progId="Excel.SheetMacroEnabled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207F0BC5-B575-1212-2795-B5529124378B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34188" y="155575"/>
                        <a:ext cx="2103437" cy="22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0429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la de computador com fundo azul&#10;&#10;Descrição gerada automaticamente com confiança baixa">
            <a:extLst>
              <a:ext uri="{FF2B5EF4-FFF2-40B4-BE49-F238E27FC236}">
                <a16:creationId xmlns:a16="http://schemas.microsoft.com/office/drawing/2014/main" id="{1CDD77CA-F722-1C90-EB4D-084E50E68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03085"/>
          </a:xfrm>
          <a:prstGeom prst="rect">
            <a:avLst/>
          </a:prstGeom>
        </p:spPr>
      </p:pic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E795323F-F962-380C-B551-0E600716ED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384761"/>
              </p:ext>
            </p:extLst>
          </p:nvPr>
        </p:nvGraphicFramePr>
        <p:xfrm>
          <a:off x="6837363" y="169863"/>
          <a:ext cx="21034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209948" imgH="190676" progId="Excel.SheetMacroEnabled.12">
                  <p:link updateAutomatic="1"/>
                </p:oleObj>
              </mc:Choice>
              <mc:Fallback>
                <p:oleObj name="Macro-Enabled Worksheet" r:id="rId4" imgW="2209948" imgH="190676" progId="Excel.SheetMacroEnabled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E795323F-F962-380C-B551-0E600716ED8A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7363" y="169863"/>
                        <a:ext cx="2103437" cy="22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9B73990-BB7C-5AD1-B419-5F0D56AE56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7271751"/>
              </p:ext>
            </p:extLst>
          </p:nvPr>
        </p:nvGraphicFramePr>
        <p:xfrm>
          <a:off x="6834188" y="155575"/>
          <a:ext cx="21034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209948" imgH="190676" progId="Excel.SheetMacroEnabled.12">
                  <p:link updateAutomatic="1"/>
                </p:oleObj>
              </mc:Choice>
              <mc:Fallback>
                <p:oleObj name="Macro-Enabled Worksheet" r:id="rId6" imgW="2209948" imgH="190676" progId="Excel.SheetMacroEnabled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9B73990-BB7C-5AD1-B419-5F0D56AE569B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34188" y="155575"/>
                        <a:ext cx="2103437" cy="22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Google Shape;93;p17"/>
          <p:cNvSpPr txBox="1"/>
          <p:nvPr/>
        </p:nvSpPr>
        <p:spPr>
          <a:xfrm>
            <a:off x="211200" y="83501"/>
            <a:ext cx="43608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solidFill>
                  <a:srgbClr val="FCB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/>
                <a:ea typeface="Montserrat SemiBold"/>
                <a:cs typeface="Montserrat SemiBold"/>
                <a:sym typeface="Montserrat SemiBold"/>
              </a:rPr>
              <a:t>CNSEG • Acompanhamento das Expectativas Econômicas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000" b="1" dirty="0">
              <a:solidFill>
                <a:srgbClr val="FCB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" name="Imagem 5" descr="Tela de computador com fundo azul&#10;&#10;Descrição gerada automaticamente com confiança baixa">
            <a:extLst>
              <a:ext uri="{FF2B5EF4-FFF2-40B4-BE49-F238E27FC236}">
                <a16:creationId xmlns:a16="http://schemas.microsoft.com/office/drawing/2014/main" id="{E15CB63F-41D4-4D6E-11ED-35C263B31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79941"/>
            <a:ext cx="9144000" cy="463559"/>
          </a:xfrm>
          <a:prstGeom prst="rect">
            <a:avLst/>
          </a:prstGeom>
        </p:spPr>
      </p:pic>
      <p:sp>
        <p:nvSpPr>
          <p:cNvPr id="5" name="Subtítulo 4">
            <a:extLst>
              <a:ext uri="{FF2B5EF4-FFF2-40B4-BE49-F238E27FC236}">
                <a16:creationId xmlns:a16="http://schemas.microsoft.com/office/drawing/2014/main" id="{DFBE84CD-AE7B-349C-F897-004B9F985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0740" y="620780"/>
            <a:ext cx="9144000" cy="3917843"/>
          </a:xfrm>
        </p:spPr>
        <p:txBody>
          <a:bodyPr vert="horz" wrap="square" numCol="3" anchor="ctr" anchorCtr="1">
            <a:noAutofit/>
          </a:bodyPr>
          <a:lstStyle/>
          <a:p>
            <a:pPr marL="355600" indent="0" algn="just">
              <a:tabLst>
                <a:tab pos="1343025" algn="l"/>
                <a:tab pos="1431925" algn="l"/>
              </a:tabLst>
            </a:pPr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Apesar de uma moderação nas últimas divulgações, ainda serão necessários "vários meses com bons resultados de inflação para justificar uma redução nos juros". Da mesma forma, a inflação no Reino Unido está desacelerando, mas ainda acima das expectativas. O índice de preços ao consumidor (CPI) aumentou 2,3% a/a em abril, abaixo dos 3,2% registrados em março, mas acima da previsão de 2,1%. Esse conjunto de condições justifica uma apreciação da Selic. Quanto ao produto interno bruto (PIB), pela segunda semana consecutiva, a mediana das projeções para 2024 permaneceu em 2,05%. Nos demais prazos de projeção, a previsão é de 2,0%. Em meio a um momento de sinalização oposta entre os antecedes e os fatores externos, o mercado está aguardo a divulgação do resultado do primeiro trimestre de 2024, previsto para amanhã, para reajustar suas expectativas. Informações sobre o mercado de trabalho ainda mostram elevado dinamismo, o número de empregados com carteira de trabalho no setor privado (exclusive trabalhadores domésticos) chegou a 38,188 milhões, o maior contingente da série histórica da PNAD Contínua, iniciada em 2012. O número de empregados sem carteira no setor privado (13,6 milhões) também foi recorde da série histórica, mantendo-se estável no trimestre e crescendo 6,4% (mais 813 mil pessoas) no ano. A massa de rendimento real habitual (R$ 313,1 bilhões) atingiu novo recorde da série histórica iniciada em 2012, ficando estável na comparação trimestral e subindo 7,9% (mais R$ 23,0 bilhões) na comparação anual. O Brasil fechou o mês de abril com saldo positivo de 240.033 empregos com carteira assinada. O balanço é do Cadastro Geral de Empregados e Desempregados (Novo </a:t>
            </a:r>
            <a:r>
              <a:rPr lang="pt-B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Caged</a:t>
            </a:r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rPr>
              <a:t>), divulgado na última quarta-feira (29), pelo Ministério do Trabalho e Emprego (MTE). Para esta semana, destaque para a divulgação do PIB, primeiro trimestre de 2024, os números oficiais serão divulgados na terça-feira (4) pelo IBGE. Na quarta-feira, o IBGE publicará a PIM_PF referente a abril. E na sexta-feira, serão divulgadas informações do IGP-DI, referente a maio.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C29E943-50F5-D841-BDD9-ADE25B57E8AF}"/>
              </a:ext>
            </a:extLst>
          </p:cNvPr>
          <p:cNvSpPr txBox="1">
            <a:spLocks/>
          </p:cNvSpPr>
          <p:nvPr/>
        </p:nvSpPr>
        <p:spPr>
          <a:xfrm>
            <a:off x="0" y="4635073"/>
            <a:ext cx="9144000" cy="5532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pt-BR" sz="1000" kern="1200" smtClean="0">
                <a:solidFill>
                  <a:srgbClr val="69747A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750" dirty="0">
                <a:solidFill>
                  <a:schemeClr val="bg1"/>
                </a:solidFill>
                <a:latin typeface="Montserrat" panose="00000500000000000000" pitchFamily="2" charset="0"/>
              </a:rPr>
              <a:t>Nota: Estes comentários não devem ser interpretados como recomendação de compra ou venda de qualquer instrumento financeiro, ou de participação em qualquer estratégia de negócios. A CNseg não se responsabiliza por ações tomadas com base nas informações aqui contidas e por eventuais perdas resultantes desses atos. Este material é para uso exclusivo de seus destinatários e não pode ser reproduzido ou redistribuído, no todo ou em parte, sem o prévio consentimento da CNseg. </a:t>
            </a:r>
          </a:p>
        </p:txBody>
      </p:sp>
    </p:spTree>
    <p:extLst>
      <p:ext uri="{BB962C8B-B14F-4D97-AF65-F5344CB8AC3E}">
        <p14:creationId xmlns:p14="http://schemas.microsoft.com/office/powerpoint/2010/main" val="498994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computador com fundo azul&#10;&#10;Descrição gerada automaticamente com confiança baixa">
            <a:extLst>
              <a:ext uri="{FF2B5EF4-FFF2-40B4-BE49-F238E27FC236}">
                <a16:creationId xmlns:a16="http://schemas.microsoft.com/office/drawing/2014/main" id="{6B0DC71F-37CD-C55A-EC60-F365F064A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579" y="0"/>
            <a:ext cx="3113126" cy="5143500"/>
          </a:xfrm>
          <a:prstGeom prst="rect">
            <a:avLst/>
          </a:prstGeom>
        </p:spPr>
      </p:pic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773666FE-8C12-B95B-89A2-12E78D7C57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2193197"/>
              </p:ext>
            </p:extLst>
          </p:nvPr>
        </p:nvGraphicFramePr>
        <p:xfrm>
          <a:off x="6837363" y="169863"/>
          <a:ext cx="21034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209948" imgH="190676" progId="Excel.SheetMacroEnabled.12">
                  <p:link updateAutomatic="1"/>
                </p:oleObj>
              </mc:Choice>
              <mc:Fallback>
                <p:oleObj name="Macro-Enabled Worksheet" r:id="rId4" imgW="2209948" imgH="190676" progId="Excel.SheetMacroEnabled.12">
                  <p:link updateAutomatic="1"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773666FE-8C12-B95B-89A2-12E78D7C5768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7363" y="169863"/>
                        <a:ext cx="2103437" cy="22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61DF7A9D-D399-230B-9B84-E9190D7813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1358574"/>
              </p:ext>
            </p:extLst>
          </p:nvPr>
        </p:nvGraphicFramePr>
        <p:xfrm>
          <a:off x="6834188" y="155575"/>
          <a:ext cx="21034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209948" imgH="190676" progId="Excel.SheetMacroEnabled.12">
                  <p:link updateAutomatic="1"/>
                </p:oleObj>
              </mc:Choice>
              <mc:Fallback>
                <p:oleObj name="Macro-Enabled Worksheet" r:id="rId6" imgW="2209948" imgH="190676" progId="Excel.SheetMacroEnabled.12">
                  <p:link updateAutomatic="1"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61DF7A9D-D399-230B-9B84-E9190D7813C9}"/>
                          </a:ext>
                        </a:extLst>
                      </p:cNvPr>
                      <p:cNvPicPr preferRelativeResize="0"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34188" y="155575"/>
                        <a:ext cx="2103437" cy="22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6E9CCBD2-1BBD-C798-3603-4946662247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601393"/>
              </p:ext>
            </p:extLst>
          </p:nvPr>
        </p:nvGraphicFramePr>
        <p:xfrm>
          <a:off x="471488" y="4953000"/>
          <a:ext cx="399415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4184736" imgH="190676" progId="Excel.SheetMacroEnabled.12">
                  <p:link updateAutomatic="1"/>
                </p:oleObj>
              </mc:Choice>
              <mc:Fallback>
                <p:oleObj name="Macro-Enabled Worksheet" r:id="rId8" imgW="4184736" imgH="190676" progId="Excel.SheetMacroEnabled.12">
                  <p:link updateAutomatic="1"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6E9CCBD2-1BBD-C798-3603-4946662247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1488" y="4953000"/>
                        <a:ext cx="399415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A3F7AF7F-89DB-AD45-8D38-162962CA26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035569"/>
              </p:ext>
            </p:extLst>
          </p:nvPr>
        </p:nvGraphicFramePr>
        <p:xfrm>
          <a:off x="471488" y="4667473"/>
          <a:ext cx="395922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10" imgW="4184736" imgH="323872" progId="Excel.SheetMacroEnabled.12">
                  <p:link updateAutomatic="1"/>
                </p:oleObj>
              </mc:Choice>
              <mc:Fallback>
                <p:oleObj name="Macro-Enabled Worksheet" r:id="rId10" imgW="4184736" imgH="323872" progId="Excel.SheetMacroEnabled.12">
                  <p:link updateAutomatic="1"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A3F7AF7F-89DB-AD45-8D38-162962CA26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71488" y="4667473"/>
                        <a:ext cx="3959225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E37C572-9F2B-4B66-4881-41F3C654FF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183287"/>
              </p:ext>
            </p:extLst>
          </p:nvPr>
        </p:nvGraphicFramePr>
        <p:xfrm>
          <a:off x="476251" y="4472328"/>
          <a:ext cx="3989387" cy="18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12" imgW="4184736" imgH="190676" progId="Excel.SheetMacroEnabled.12">
                  <p:link updateAutomatic="1"/>
                </p:oleObj>
              </mc:Choice>
              <mc:Fallback>
                <p:oleObj name="Macro-Enabled Worksheet" r:id="rId12" imgW="4184736" imgH="190676" progId="Excel.SheetMacroEnabled.12">
                  <p:link updateAutomatic="1"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9E37C572-9F2B-4B66-4881-41F3C654FF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76251" y="4472328"/>
                        <a:ext cx="3989387" cy="185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Google Shape;93;p17">
            <a:extLst>
              <a:ext uri="{FF2B5EF4-FFF2-40B4-BE49-F238E27FC236}">
                <a16:creationId xmlns:a16="http://schemas.microsoft.com/office/drawing/2014/main" id="{15862E55-91E5-022B-D4B6-B8AB38AB69D8}"/>
              </a:ext>
            </a:extLst>
          </p:cNvPr>
          <p:cNvSpPr txBox="1"/>
          <p:nvPr/>
        </p:nvSpPr>
        <p:spPr>
          <a:xfrm>
            <a:off x="211200" y="83501"/>
            <a:ext cx="43608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/>
                <a:ea typeface="Montserrat SemiBold"/>
                <a:cs typeface="Montserrat SemiBold"/>
                <a:sym typeface="Montserrat SemiBold"/>
              </a:rPr>
              <a:t>CNSEG • Acompanhamento das Expectativas Econômicas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0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BA7CA36-C095-8FA4-8D97-5FC70AAFEA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3631654"/>
              </p:ext>
            </p:extLst>
          </p:nvPr>
        </p:nvGraphicFramePr>
        <p:xfrm>
          <a:off x="272541" y="426867"/>
          <a:ext cx="8721599" cy="399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14" imgW="9925235" imgH="3911438" progId="Excel.SheetMacroEnabled.12">
                  <p:link updateAutomatic="1"/>
                </p:oleObj>
              </mc:Choice>
              <mc:Fallback>
                <p:oleObj name="Macro-Enabled Worksheet" r:id="rId14" imgW="9925235" imgH="3911438" progId="Excel.SheetMacroEnabled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DBA7CA36-C095-8FA4-8D97-5FC70AAFEA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72541" y="426867"/>
                        <a:ext cx="8721599" cy="3999362"/>
                      </a:xfrm>
                      <a:prstGeom prst="rect">
                        <a:avLst/>
                      </a:prstGeom>
                      <a:ln w="28575">
                        <a:solidFill>
                          <a:srgbClr val="8A8A8A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9673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106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24AF655-5EC2-7E64-6242-5ABA6223D0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233012" cy="5143500"/>
          </a:xfrm>
          <a:prstGeom prst="rect">
            <a:avLst/>
          </a:prstGeom>
        </p:spPr>
      </p:pic>
      <p:sp>
        <p:nvSpPr>
          <p:cNvPr id="128" name="Google Shape;128;p22"/>
          <p:cNvSpPr txBox="1"/>
          <p:nvPr/>
        </p:nvSpPr>
        <p:spPr>
          <a:xfrm>
            <a:off x="0" y="2107950"/>
            <a:ext cx="9144000" cy="14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rgbClr val="FCB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/>
                <a:ea typeface="Montserrat Black"/>
                <a:cs typeface="Montserrat Black"/>
                <a:sym typeface="Montserrat Black"/>
              </a:rPr>
              <a:t>Dúvidas</a:t>
            </a:r>
            <a:r>
              <a:rPr lang="en" sz="6400" b="1" dirty="0">
                <a:solidFill>
                  <a:srgbClr val="FCB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/>
                <a:ea typeface="Montserrat Black"/>
                <a:cs typeface="Montserrat Black"/>
                <a:sym typeface="Montserrat Black"/>
              </a:rPr>
              <a:t>?</a:t>
            </a:r>
            <a:endParaRPr sz="6400" b="1" dirty="0">
              <a:solidFill>
                <a:srgbClr val="FCB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1" y="3860850"/>
            <a:ext cx="91440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FCB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SUPERINTENDÊNCIA DE ESTUDOS E PROJETOS - SUESP</a:t>
            </a:r>
            <a:endParaRPr sz="1800" b="1" dirty="0">
              <a:solidFill>
                <a:srgbClr val="FCB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estudos@cnseg.org.br</a:t>
            </a:r>
            <a:endParaRPr sz="18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Google Shape;56;p13">
            <a:extLst>
              <a:ext uri="{FF2B5EF4-FFF2-40B4-BE49-F238E27FC236}">
                <a16:creationId xmlns:a16="http://schemas.microsoft.com/office/drawing/2014/main" id="{4E1E9DF4-6310-0425-97E3-950F8A4832B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47574" y="257708"/>
            <a:ext cx="2248852" cy="1010224"/>
          </a:xfrm>
          <a:prstGeom prst="rect">
            <a:avLst/>
          </a:prstGeom>
          <a:noFill/>
          <a:ln>
            <a:noFill/>
          </a:ln>
          <a:effectLst>
            <a:outerShdw blurRad="50800" dist="25400" dir="2700000" algn="tl" rotWithShape="0">
              <a:prstClr val="black">
                <a:alpha val="5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7ADA72884A7444A9C1D8B075F2C01F" ma:contentTypeVersion="13" ma:contentTypeDescription="Crie um novo documento." ma:contentTypeScope="" ma:versionID="192d0bc534a4f3e7dcbaec63f20299d6">
  <xsd:schema xmlns:xsd="http://www.w3.org/2001/XMLSchema" xmlns:xs="http://www.w3.org/2001/XMLSchema" xmlns:p="http://schemas.microsoft.com/office/2006/metadata/properties" xmlns:ns2="adb110db-e8b1-4613-af85-69949326a3b6" xmlns:ns3="0c424d01-87ef-4b05-86f5-62798b6aca95" targetNamespace="http://schemas.microsoft.com/office/2006/metadata/properties" ma:root="true" ma:fieldsID="9d8a832a551fb5444fb79a947942e3e7" ns2:_="" ns3:_="">
    <xsd:import namespace="adb110db-e8b1-4613-af85-69949326a3b6"/>
    <xsd:import namespace="0c424d01-87ef-4b05-86f5-62798b6aca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b110db-e8b1-4613-af85-69949326a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fd7bd16d-1aea-442d-8482-4d602c9633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424d01-87ef-4b05-86f5-62798b6aca9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7c9ed947-9eb8-4f2b-85d0-76987f3588d2}" ma:internalName="TaxCatchAll" ma:showField="CatchAllData" ma:web="0c424d01-87ef-4b05-86f5-62798b6aca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db110db-e8b1-4613-af85-69949326a3b6">
      <Terms xmlns="http://schemas.microsoft.com/office/infopath/2007/PartnerControls"/>
    </lcf76f155ced4ddcb4097134ff3c332f>
    <TaxCatchAll xmlns="0c424d01-87ef-4b05-86f5-62798b6aca95" xsi:nil="true"/>
  </documentManagement>
</p:properties>
</file>

<file path=customXml/itemProps1.xml><?xml version="1.0" encoding="utf-8"?>
<ds:datastoreItem xmlns:ds="http://schemas.openxmlformats.org/officeDocument/2006/customXml" ds:itemID="{2F9EA9D5-3EF3-4C75-8F40-2F2D133364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b110db-e8b1-4613-af85-69949326a3b6"/>
    <ds:schemaRef ds:uri="0c424d01-87ef-4b05-86f5-62798b6aca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C08B7F-B066-424F-A9EB-F744CC0B06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C0D2B8-9041-40D4-AF56-4B81C39BCD4D}">
  <ds:schemaRefs>
    <ds:schemaRef ds:uri="http://schemas.microsoft.com/office/infopath/2007/PartnerControls"/>
    <ds:schemaRef ds:uri="http://www.w3.org/XML/1998/namespace"/>
    <ds:schemaRef ds:uri="http://purl.org/dc/dcmitype/"/>
    <ds:schemaRef ds:uri="adb110db-e8b1-4613-af85-69949326a3b6"/>
    <ds:schemaRef ds:uri="http://schemas.microsoft.com/office/2006/documentManagement/types"/>
    <ds:schemaRef ds:uri="0c424d01-87ef-4b05-86f5-62798b6aca95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3220</TotalTime>
  <Words>994</Words>
  <Application>Microsoft Office PowerPoint</Application>
  <PresentationFormat>Apresentação na tela (16:9)</PresentationFormat>
  <Paragraphs>13</Paragraphs>
  <Slides>5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12</vt:i4>
      </vt:variant>
      <vt:variant>
        <vt:lpstr>Títulos de slides</vt:lpstr>
      </vt:variant>
      <vt:variant>
        <vt:i4>5</vt:i4>
      </vt:variant>
    </vt:vector>
  </HeadingPairs>
  <TitlesOfParts>
    <vt:vector size="22" baseType="lpstr">
      <vt:lpstr>Montserrat Black</vt:lpstr>
      <vt:lpstr>Montserrat</vt:lpstr>
      <vt:lpstr>Montserrat SemiBold</vt:lpstr>
      <vt:lpstr>Arial</vt:lpstr>
      <vt:lpstr>Simple Light</vt:lpstr>
      <vt:lpstr>file:///\\Cnseg.int\cnseg\ESTUDOS\Demandas%20periódicas\Presidência\Dados%20macroeconômicos\Acompanhamento%20das%20Expectativas%20Econômicas%20-%20Análise\Base\macroeconomicas%20_expectativas.xlsm!Auxiliar%20Nomes!L15C8</vt:lpstr>
      <vt:lpstr>file:///\\Cnseg.int\cnseg\ESTUDOS\Demandas%20periódicas\Presidência\Dados%20macroeconômicos\Acompanhamento%20das%20Expectativas%20Econômicas%20-%20Análise\Base\macroeconomicas%20_expectativas.xlsm!Auxiliar%20Nomes!L14C8</vt:lpstr>
      <vt:lpstr>file:///\\Cnseg.int\cnseg\ESTUDOS\Demandas%20periódicas\Presidência\Dados%20macroeconômicos\Acompanhamento%20das%20Expectativas%20Econômicas%20-%20Análise\Base\macroeconomicas%20_expectativas.xlsm!Auxiliar%20Nomes!L11C2</vt:lpstr>
      <vt:lpstr>file:///\\Cnseg.int\cnseg\ESTUDOS\Demandas%20periódicas\Presidência\Dados%20macroeconômicos\Acompanhamento%20das%20Expectativas%20Econômicas%20-%20Análise\Base\macroeconomicas%20_expectativas.xlsm!Auxiliar%20Nomes!L10C2</vt:lpstr>
      <vt:lpstr>file:///\\Cnseg.int\cnseg\ESTUDOS\Demandas%20periódicas\Presidência\Dados%20macroeconômicos\Acompanhamento%20das%20Expectativas%20Econômicas%20-%20Análise\Base\macroeconomicas%20_expectativas.xlsm!Auxiliar%20Nomes!L11C2</vt:lpstr>
      <vt:lpstr>file:///\\Cnseg.int\cnseg\ESTUDOS\Demandas%20periódicas\Presidência\Dados%20macroeconômicos\Acompanhamento%20das%20Expectativas%20Econômicas%20-%20Análise\Base\macroeconomicas%20_expectativas.xlsm!Auxiliar%20Nomes!L10C2</vt:lpstr>
      <vt:lpstr>file:///\\Cnseg.int\cnseg\ESTUDOS\Demandas%20periódicas\Presidência\Dados%20macroeconômicos\Acompanhamento%20das%20Expectativas%20Econômicas%20-%20Análise\Base\macroeconomicas%20_expectativas.xlsm!Auxiliar%20Nomes!L11C2</vt:lpstr>
      <vt:lpstr>file:///\\Cnseg.int\cnseg\ESTUDOS\Demandas%20periódicas\Presidência\Dados%20macroeconômicos\Acompanhamento%20das%20Expectativas%20Econômicas%20-%20Análise\Base\macroeconomicas%20_expectativas.xlsm!Auxiliar%20Nomes!L10C2</vt:lpstr>
      <vt:lpstr>file:///\\Cnseg.int\cnseg\ESTUDOS\Demandas%20periódicas\Presidência\Dados%20macroeconômicos\Acompanhamento%20das%20Expectativas%20Econômicas%20-%20Análise\Base\macroeconomicas%20_expectativas.xlsm!Auxiliar%20Nomes!L8C1</vt:lpstr>
      <vt:lpstr>file:///\\Cnseg.int\cnseg\ESTUDOS\Demandas%20periódicas\Presidência\Dados%20macroeconômicos\Acompanhamento%20das%20Expectativas%20Econômicas%20-%20Análise\Base\macroeconomicas%20_expectativas.xlsm!Auxiliar%20Nomes!L7C1</vt:lpstr>
      <vt:lpstr>file:///\\Cnseg.int\cnseg\ESTUDOS\Demandas%20periódicas\Presidência\Dados%20macroeconômicos\Acompanhamento%20das%20Expectativas%20Econômicas%20-%20Análise\Base\macroeconomicas%20_expectativas.xlsm!Auxiliar%20Nomes!L6C1</vt:lpstr>
      <vt:lpstr>file:///\\Cnseg.int\cnseg\ESTUDOS\Demandas%20periódicas\Presidência\Dados%20macroeconômicos\Acompanhamento%20das%20Expectativas%20Econômicas%20-%20Análise\Base\macroeconomicas%20_expectativas.xlsm!TABELA%20FINAL!L1C1:L17C15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Kleber Batista Mattoso / SUECI</dc:creator>
  <cp:lastModifiedBy>Eduardo Amendola Câmara / SUESP</cp:lastModifiedBy>
  <cp:revision>83</cp:revision>
  <dcterms:modified xsi:type="dcterms:W3CDTF">2024-06-03T17:21:50Z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0x0101008E7ADA72884A7444A9C1D8B075F2C01F</vt:lpwstr>
  </property>
</Properties>
</file>