
<file path=[Content_Types].xml><?xml version="1.0" encoding="utf-8"?>
<Types xmlns="http://schemas.openxmlformats.org/package/2006/content-types">
  <Default Extension="emf" ContentType="image/x-emf"/>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12"/>
  </p:notesMasterIdLst>
  <p:sldIdLst>
    <p:sldId id="273" r:id="rId5"/>
    <p:sldId id="276" r:id="rId6"/>
    <p:sldId id="278" r:id="rId7"/>
    <p:sldId id="277" r:id="rId8"/>
    <p:sldId id="279" r:id="rId9"/>
    <p:sldId id="275" r:id="rId10"/>
    <p:sldId id="265" r:id="rId11"/>
  </p:sldIdLst>
  <p:sldSz cx="9144000" cy="5143500" type="screen16x9"/>
  <p:notesSz cx="6858000" cy="9144000"/>
  <p:embeddedFontLst>
    <p:embeddedFont>
      <p:font typeface="Montserrat" panose="00000500000000000000" pitchFamily="2" charset="0"/>
      <p:regular r:id="rId13"/>
      <p:bold r:id="rId14"/>
      <p:italic r:id="rId15"/>
      <p:boldItalic r:id="rId16"/>
    </p:embeddedFont>
    <p:embeddedFont>
      <p:font typeface="Montserrat Black" panose="00000A00000000000000" pitchFamily="2" charset="0"/>
      <p:bold r:id="rId17"/>
      <p:boldItalic r:id="rId18"/>
    </p:embeddedFont>
    <p:embeddedFont>
      <p:font typeface="Montserrat SemiBold" panose="00000700000000000000" pitchFamily="2"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8A8A"/>
    <a:srgbClr val="FCBF00"/>
    <a:srgbClr val="AEAABB"/>
    <a:srgbClr val="ADA8BA"/>
    <a:srgbClr val="A09BB0"/>
    <a:srgbClr val="B6B3C2"/>
    <a:srgbClr val="9188A3"/>
    <a:srgbClr val="AFABBC"/>
    <a:srgbClr val="A3A3A3"/>
    <a:srgbClr val="8279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384"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9.fntdata"/><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16d16f6e0f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16d16f6e0f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1373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119daab5050_0_53: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119daab5050_0_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990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a:extLst>
            <a:ext uri="{FF2B5EF4-FFF2-40B4-BE49-F238E27FC236}">
              <a16:creationId xmlns:a16="http://schemas.microsoft.com/office/drawing/2014/main" id="{D12E1B83-811E-11CB-E37C-D93C89B90A0D}"/>
            </a:ext>
          </a:extLst>
        </p:cNvPr>
        <p:cNvGrpSpPr/>
        <p:nvPr/>
      </p:nvGrpSpPr>
      <p:grpSpPr>
        <a:xfrm>
          <a:off x="0" y="0"/>
          <a:ext cx="0" cy="0"/>
          <a:chOff x="0" y="0"/>
          <a:chExt cx="0" cy="0"/>
        </a:xfrm>
      </p:grpSpPr>
      <p:sp>
        <p:nvSpPr>
          <p:cNvPr id="84" name="Google Shape;84;g119daab5050_0_53:notes">
            <a:extLst>
              <a:ext uri="{FF2B5EF4-FFF2-40B4-BE49-F238E27FC236}">
                <a16:creationId xmlns:a16="http://schemas.microsoft.com/office/drawing/2014/main" id="{96209419-B26E-FD50-A134-53CAC684D4DF}"/>
              </a:ext>
            </a:extLst>
          </p:cNvPr>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119daab5050_0_53:notes">
            <a:extLst>
              <a:ext uri="{FF2B5EF4-FFF2-40B4-BE49-F238E27FC236}">
                <a16:creationId xmlns:a16="http://schemas.microsoft.com/office/drawing/2014/main" id="{10FC0D33-6EE8-9C83-DBFF-D6079037280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3719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a:extLst>
            <a:ext uri="{FF2B5EF4-FFF2-40B4-BE49-F238E27FC236}">
              <a16:creationId xmlns:a16="http://schemas.microsoft.com/office/drawing/2014/main" id="{BB34A9A8-C271-15C6-C3E7-ABF0D56BAD36}"/>
            </a:ext>
          </a:extLst>
        </p:cNvPr>
        <p:cNvGrpSpPr/>
        <p:nvPr/>
      </p:nvGrpSpPr>
      <p:grpSpPr>
        <a:xfrm>
          <a:off x="0" y="0"/>
          <a:ext cx="0" cy="0"/>
          <a:chOff x="0" y="0"/>
          <a:chExt cx="0" cy="0"/>
        </a:xfrm>
      </p:grpSpPr>
      <p:sp>
        <p:nvSpPr>
          <p:cNvPr id="84" name="Google Shape;84;g119daab5050_0_53:notes">
            <a:extLst>
              <a:ext uri="{FF2B5EF4-FFF2-40B4-BE49-F238E27FC236}">
                <a16:creationId xmlns:a16="http://schemas.microsoft.com/office/drawing/2014/main" id="{A5E156B9-EA9E-8153-5423-1F3C8B1E587C}"/>
              </a:ext>
            </a:extLst>
          </p:cNvPr>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119daab5050_0_53:notes">
            <a:extLst>
              <a:ext uri="{FF2B5EF4-FFF2-40B4-BE49-F238E27FC236}">
                <a16:creationId xmlns:a16="http://schemas.microsoft.com/office/drawing/2014/main" id="{230AD67F-22AF-B6CB-5737-55BAA9D5CC2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6424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a:extLst>
            <a:ext uri="{FF2B5EF4-FFF2-40B4-BE49-F238E27FC236}">
              <a16:creationId xmlns:a16="http://schemas.microsoft.com/office/drawing/2014/main" id="{14BAAA34-7477-D434-C895-A7786C136D03}"/>
            </a:ext>
          </a:extLst>
        </p:cNvPr>
        <p:cNvGrpSpPr/>
        <p:nvPr/>
      </p:nvGrpSpPr>
      <p:grpSpPr>
        <a:xfrm>
          <a:off x="0" y="0"/>
          <a:ext cx="0" cy="0"/>
          <a:chOff x="0" y="0"/>
          <a:chExt cx="0" cy="0"/>
        </a:xfrm>
      </p:grpSpPr>
      <p:sp>
        <p:nvSpPr>
          <p:cNvPr id="84" name="Google Shape;84;g119daab5050_0_53:notes">
            <a:extLst>
              <a:ext uri="{FF2B5EF4-FFF2-40B4-BE49-F238E27FC236}">
                <a16:creationId xmlns:a16="http://schemas.microsoft.com/office/drawing/2014/main" id="{3E76B863-8605-C841-9D6A-FE6D91C352AD}"/>
              </a:ext>
            </a:extLst>
          </p:cNvPr>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119daab5050_0_53:notes">
            <a:extLst>
              <a:ext uri="{FF2B5EF4-FFF2-40B4-BE49-F238E27FC236}">
                <a16:creationId xmlns:a16="http://schemas.microsoft.com/office/drawing/2014/main" id="{D17963C9-620A-0FD7-1ED1-FD6B1A68952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1750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119daab5050_0_53: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119daab5050_0_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2446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119daab5050_0_7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119daab5050_0_7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4C8" TargetMode="External"/><Relationship Id="rId5" Type="http://schemas.openxmlformats.org/officeDocument/2006/relationships/image" Target="../media/image2.emf"/><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5C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0C2" TargetMode="External"/><Relationship Id="rId5" Type="http://schemas.openxmlformats.org/officeDocument/2006/relationships/image" Target="../media/image6.emf"/><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1C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0C2" TargetMode="External"/><Relationship Id="rId5" Type="http://schemas.openxmlformats.org/officeDocument/2006/relationships/image" Target="../media/image6.emf"/><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1C2"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0C2" TargetMode="External"/><Relationship Id="rId5" Type="http://schemas.openxmlformats.org/officeDocument/2006/relationships/image" Target="../media/image6.emf"/><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1C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0C2" TargetMode="External"/><Relationship Id="rId5" Type="http://schemas.openxmlformats.org/officeDocument/2006/relationships/image" Target="../media/image6.emf"/><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1C2" TargetMode="External"/></Relationships>
</file>

<file path=ppt/slides/_rels/slide6.xml.rels><?xml version="1.0" encoding="UTF-8" standalone="yes"?>
<Relationships xmlns="http://schemas.openxmlformats.org/package/2006/relationships"><Relationship Id="rId8"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8C1" TargetMode="External"/><Relationship Id="rId13" Type="http://schemas.openxmlformats.org/officeDocument/2006/relationships/image" Target="../media/image11.emf"/><Relationship Id="rId3" Type="http://schemas.openxmlformats.org/officeDocument/2006/relationships/image" Target="../media/image5.jpg"/><Relationship Id="rId7" Type="http://schemas.openxmlformats.org/officeDocument/2006/relationships/image" Target="../media/image7.emf"/><Relationship Id="rId12"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6C1"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0C2" TargetMode="External"/><Relationship Id="rId11" Type="http://schemas.openxmlformats.org/officeDocument/2006/relationships/image" Target="../media/image10.emf"/><Relationship Id="rId5" Type="http://schemas.openxmlformats.org/officeDocument/2006/relationships/image" Target="../media/image8.emf"/><Relationship Id="rId15" Type="http://schemas.openxmlformats.org/officeDocument/2006/relationships/image" Target="../media/image12.emf"/><Relationship Id="rId10"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7C1" TargetMode="External"/><Relationship Id="rId4" Type="http://schemas.openxmlformats.org/officeDocument/2006/relationships/oleObject" Target="file:///\\srv0056\NUCLEO%20DE%20ESTUDOS\Demandas%20peri&#243;dicas\Presid&#234;ncia\Dados%20macroecon&#244;micos\Acompanhamento%20das%20Expectativas%20Econ&#244;micas%20-%20An&#225;lise\Base\macroeconomicas%20_expectativas.xlsm!Auxiliar%20Nomes!L11C2" TargetMode="External"/><Relationship Id="rId9" Type="http://schemas.openxmlformats.org/officeDocument/2006/relationships/image" Target="../media/image9.emf"/><Relationship Id="rId14" Type="http://schemas.openxmlformats.org/officeDocument/2006/relationships/oleObject" Target="file:///\\srv0056\NUCLEO%20DE%20ESTUDOS\Demandas%20peri&#243;dicas\Presid&#234;ncia\Dados%20macroecon&#244;micos\Acompanhamento%20das%20Expectativas%20Econ&#244;micas%20-%20An&#225;lise\Base\macroeconomicas%20_expectativas.xlsm!TABELA%20FINAL!L1C1:L17C15"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mailto:estudos@cnseg.org.br?subject=Duvidas%20-%20AEE%20An&#225;li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79"/>
        <p:cNvGrpSpPr/>
        <p:nvPr/>
      </p:nvGrpSpPr>
      <p:grpSpPr>
        <a:xfrm>
          <a:off x="0" y="0"/>
          <a:ext cx="0" cy="0"/>
          <a:chOff x="0" y="0"/>
          <a:chExt cx="0" cy="0"/>
        </a:xfrm>
      </p:grpSpPr>
      <p:pic>
        <p:nvPicPr>
          <p:cNvPr id="3" name="Imagem 2">
            <a:extLst>
              <a:ext uri="{FF2B5EF4-FFF2-40B4-BE49-F238E27FC236}">
                <a16:creationId xmlns:a16="http://schemas.microsoft.com/office/drawing/2014/main" id="{341D191D-747F-3D0D-ED5B-F62243B0DC90}"/>
              </a:ext>
            </a:extLst>
          </p:cNvPr>
          <p:cNvPicPr>
            <a:picLocks noChangeAspect="1"/>
          </p:cNvPicPr>
          <p:nvPr/>
        </p:nvPicPr>
        <p:blipFill>
          <a:blip r:embed="rId3"/>
          <a:srcRect/>
          <a:stretch/>
        </p:blipFill>
        <p:spPr>
          <a:xfrm>
            <a:off x="0" y="0"/>
            <a:ext cx="9144000" cy="5143500"/>
          </a:xfrm>
          <a:prstGeom prst="rect">
            <a:avLst/>
          </a:prstGeom>
        </p:spPr>
      </p:pic>
      <p:graphicFrame>
        <p:nvGraphicFramePr>
          <p:cNvPr id="12" name="Objeto 11">
            <a:extLst>
              <a:ext uri="{FF2B5EF4-FFF2-40B4-BE49-F238E27FC236}">
                <a16:creationId xmlns:a16="http://schemas.microsoft.com/office/drawing/2014/main" id="{BC282E36-A119-B494-A595-F67DB6ADA62C}"/>
              </a:ext>
            </a:extLst>
          </p:cNvPr>
          <p:cNvGraphicFramePr>
            <a:graphicFrameLocks/>
          </p:cNvGraphicFramePr>
          <p:nvPr>
            <p:extLst>
              <p:ext uri="{D42A27DB-BD31-4B8C-83A1-F6EECF244321}">
                <p14:modId xmlns:p14="http://schemas.microsoft.com/office/powerpoint/2010/main" val="3673468088"/>
              </p:ext>
            </p:extLst>
          </p:nvPr>
        </p:nvGraphicFramePr>
        <p:xfrm>
          <a:off x="3509963" y="4475163"/>
          <a:ext cx="2124075" cy="284162"/>
        </p:xfrm>
        <a:graphic>
          <a:graphicData uri="http://schemas.openxmlformats.org/presentationml/2006/ole">
            <mc:AlternateContent xmlns:mc="http://schemas.openxmlformats.org/markup-compatibility/2006">
              <mc:Choice xmlns:v="urn:schemas-microsoft-com:vml" Requires="v">
                <p:oleObj name="Macro-Enabled Worksheet" r:id="rId4" imgW="1416054" imgH="190500" progId="Excel.SheetMacroEnabled.12">
                  <p:link updateAutomatic="1"/>
                </p:oleObj>
              </mc:Choice>
              <mc:Fallback>
                <p:oleObj name="Macro-Enabled Worksheet" r:id="rId4" imgW="1416054" imgH="190500" progId="Excel.SheetMacroEnabled.12">
                  <p:link updateAutomatic="1"/>
                  <p:pic>
                    <p:nvPicPr>
                      <p:cNvPr id="0" name=""/>
                      <p:cNvPicPr/>
                      <p:nvPr/>
                    </p:nvPicPr>
                    <p:blipFill>
                      <a:blip r:embed="rId5"/>
                      <a:stretch>
                        <a:fillRect/>
                      </a:stretch>
                    </p:blipFill>
                    <p:spPr>
                      <a:xfrm>
                        <a:off x="3509963" y="4475163"/>
                        <a:ext cx="2124075" cy="284162"/>
                      </a:xfrm>
                      <a:prstGeom prst="rect">
                        <a:avLst/>
                      </a:prstGeom>
                    </p:spPr>
                  </p:pic>
                </p:oleObj>
              </mc:Fallback>
            </mc:AlternateContent>
          </a:graphicData>
        </a:graphic>
      </p:graphicFrame>
      <p:graphicFrame>
        <p:nvGraphicFramePr>
          <p:cNvPr id="13" name="Objeto 12">
            <a:extLst>
              <a:ext uri="{FF2B5EF4-FFF2-40B4-BE49-F238E27FC236}">
                <a16:creationId xmlns:a16="http://schemas.microsoft.com/office/drawing/2014/main" id="{26C65AA8-F3F2-FE6E-C8F3-F8F4086A92C6}"/>
              </a:ext>
            </a:extLst>
          </p:cNvPr>
          <p:cNvGraphicFramePr>
            <a:graphicFrameLocks/>
          </p:cNvGraphicFramePr>
          <p:nvPr>
            <p:extLst>
              <p:ext uri="{D42A27DB-BD31-4B8C-83A1-F6EECF244321}">
                <p14:modId xmlns:p14="http://schemas.microsoft.com/office/powerpoint/2010/main" val="2002949169"/>
              </p:ext>
            </p:extLst>
          </p:nvPr>
        </p:nvGraphicFramePr>
        <p:xfrm>
          <a:off x="3502025" y="4467225"/>
          <a:ext cx="2124075" cy="284163"/>
        </p:xfrm>
        <a:graphic>
          <a:graphicData uri="http://schemas.openxmlformats.org/presentationml/2006/ole">
            <mc:AlternateContent xmlns:mc="http://schemas.openxmlformats.org/markup-compatibility/2006">
              <mc:Choice xmlns:v="urn:schemas-microsoft-com:vml" Requires="v">
                <p:oleObj name="Macro-Enabled Worksheet" r:id="rId6" imgW="1416054" imgH="190500" progId="Excel.SheetMacroEnabled.12">
                  <p:link updateAutomatic="1"/>
                </p:oleObj>
              </mc:Choice>
              <mc:Fallback>
                <p:oleObj name="Macro-Enabled Worksheet" r:id="rId6" imgW="1416054" imgH="190500" progId="Excel.SheetMacroEnabled.12">
                  <p:link updateAutomatic="1"/>
                  <p:pic>
                    <p:nvPicPr>
                      <p:cNvPr id="0" name=""/>
                      <p:cNvPicPr/>
                      <p:nvPr/>
                    </p:nvPicPr>
                    <p:blipFill>
                      <a:blip r:embed="rId7"/>
                      <a:stretch>
                        <a:fillRect/>
                      </a:stretch>
                    </p:blipFill>
                    <p:spPr>
                      <a:xfrm>
                        <a:off x="3502025" y="4467225"/>
                        <a:ext cx="2124075" cy="284163"/>
                      </a:xfrm>
                      <a:prstGeom prst="rect">
                        <a:avLst/>
                      </a:prstGeom>
                    </p:spPr>
                  </p:pic>
                </p:oleObj>
              </mc:Fallback>
            </mc:AlternateContent>
          </a:graphicData>
        </a:graphic>
      </p:graphicFrame>
      <p:sp>
        <p:nvSpPr>
          <p:cNvPr id="2" name="Google Shape;55;p13">
            <a:extLst>
              <a:ext uri="{FF2B5EF4-FFF2-40B4-BE49-F238E27FC236}">
                <a16:creationId xmlns:a16="http://schemas.microsoft.com/office/drawing/2014/main" id="{ABF4EFDD-5F94-5D16-F51E-79D893CDAD25}"/>
              </a:ext>
            </a:extLst>
          </p:cNvPr>
          <p:cNvSpPr txBox="1"/>
          <p:nvPr/>
        </p:nvSpPr>
        <p:spPr>
          <a:xfrm>
            <a:off x="0" y="1454262"/>
            <a:ext cx="9144000" cy="2421306"/>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None/>
            </a:pPr>
            <a:r>
              <a:rPr lang="pt-BR" sz="6400"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rPr>
              <a:t>Acompanhamento</a:t>
            </a:r>
          </a:p>
          <a:p>
            <a:pPr marL="0" lvl="0" indent="0" algn="ctr" rtl="0">
              <a:lnSpc>
                <a:spcPct val="80000"/>
              </a:lnSpc>
              <a:spcBef>
                <a:spcPts val="0"/>
              </a:spcBef>
              <a:spcAft>
                <a:spcPts val="0"/>
              </a:spcAft>
              <a:buNone/>
            </a:pPr>
            <a:r>
              <a:rPr lang="pt-BR" sz="6400"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rPr>
              <a:t>das Expectativas</a:t>
            </a:r>
          </a:p>
          <a:p>
            <a:pPr marL="0" lvl="0" indent="0" algn="ctr" rtl="0">
              <a:lnSpc>
                <a:spcPct val="80000"/>
              </a:lnSpc>
              <a:spcBef>
                <a:spcPts val="0"/>
              </a:spcBef>
              <a:spcAft>
                <a:spcPts val="0"/>
              </a:spcAft>
              <a:buNone/>
            </a:pPr>
            <a:r>
              <a:rPr lang="pt-BR" sz="6400"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rPr>
              <a:t>Econômicas</a:t>
            </a:r>
            <a:endParaRPr sz="6400"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endParaRPr>
          </a:p>
        </p:txBody>
      </p:sp>
      <p:pic>
        <p:nvPicPr>
          <p:cNvPr id="4" name="Google Shape;56;p13">
            <a:extLst>
              <a:ext uri="{FF2B5EF4-FFF2-40B4-BE49-F238E27FC236}">
                <a16:creationId xmlns:a16="http://schemas.microsoft.com/office/drawing/2014/main" id="{F267C6D8-F5A5-1B4B-6089-EF3CC8DF4F2B}"/>
              </a:ext>
            </a:extLst>
          </p:cNvPr>
          <p:cNvPicPr preferRelativeResize="0"/>
          <p:nvPr/>
        </p:nvPicPr>
        <p:blipFill>
          <a:blip r:embed="rId8">
            <a:alphaModFix/>
          </a:blip>
          <a:stretch>
            <a:fillRect/>
          </a:stretch>
        </p:blipFill>
        <p:spPr>
          <a:xfrm>
            <a:off x="3447574" y="257708"/>
            <a:ext cx="2248852" cy="1010224"/>
          </a:xfrm>
          <a:prstGeom prst="rect">
            <a:avLst/>
          </a:prstGeom>
          <a:noFill/>
          <a:ln>
            <a:noFill/>
          </a:ln>
          <a:effectLst>
            <a:outerShdw blurRad="50800" dist="25400" dir="2700000" algn="tl" rotWithShape="0">
              <a:prstClr val="black">
                <a:alpha val="50000"/>
              </a:prstClr>
            </a:outerShdw>
          </a:effectLst>
        </p:spPr>
      </p:pic>
    </p:spTree>
    <p:extLst>
      <p:ext uri="{BB962C8B-B14F-4D97-AF65-F5344CB8AC3E}">
        <p14:creationId xmlns:p14="http://schemas.microsoft.com/office/powerpoint/2010/main" val="1448546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pic>
        <p:nvPicPr>
          <p:cNvPr id="2" name="Imagem 1" descr="Tela de computador com fundo azul&#10;&#10;Descrição gerada automaticamente com confiança baixa">
            <a:extLst>
              <a:ext uri="{FF2B5EF4-FFF2-40B4-BE49-F238E27FC236}">
                <a16:creationId xmlns:a16="http://schemas.microsoft.com/office/drawing/2014/main" id="{1CDD77CA-F722-1C90-EB4D-084E50E6829A}"/>
              </a:ext>
            </a:extLst>
          </p:cNvPr>
          <p:cNvPicPr>
            <a:picLocks noChangeAspect="1"/>
          </p:cNvPicPr>
          <p:nvPr/>
        </p:nvPicPr>
        <p:blipFill>
          <a:blip r:embed="rId3"/>
          <a:stretch>
            <a:fillRect/>
          </a:stretch>
        </p:blipFill>
        <p:spPr>
          <a:xfrm>
            <a:off x="0" y="0"/>
            <a:ext cx="9144000" cy="503085"/>
          </a:xfrm>
          <a:prstGeom prst="rect">
            <a:avLst/>
          </a:prstGeom>
        </p:spPr>
      </p:pic>
      <p:graphicFrame>
        <p:nvGraphicFramePr>
          <p:cNvPr id="9" name="Objeto 8">
            <a:extLst>
              <a:ext uri="{FF2B5EF4-FFF2-40B4-BE49-F238E27FC236}">
                <a16:creationId xmlns:a16="http://schemas.microsoft.com/office/drawing/2014/main" id="{199B0D99-DB18-E8F5-2149-8FE14F0A699D}"/>
              </a:ext>
            </a:extLst>
          </p:cNvPr>
          <p:cNvGraphicFramePr>
            <a:graphicFrameLocks/>
          </p:cNvGraphicFramePr>
          <p:nvPr>
            <p:extLst>
              <p:ext uri="{D42A27DB-BD31-4B8C-83A1-F6EECF244321}">
                <p14:modId xmlns:p14="http://schemas.microsoft.com/office/powerpoint/2010/main" val="2527519200"/>
              </p:ext>
            </p:extLst>
          </p:nvPr>
        </p:nvGraphicFramePr>
        <p:xfrm>
          <a:off x="6837363" y="169863"/>
          <a:ext cx="2103437" cy="225425"/>
        </p:xfrm>
        <a:graphic>
          <a:graphicData uri="http://schemas.openxmlformats.org/presentationml/2006/ole">
            <mc:AlternateContent xmlns:mc="http://schemas.openxmlformats.org/markup-compatibility/2006">
              <mc:Choice xmlns:v="urn:schemas-microsoft-com:vml" Requires="v">
                <p:oleObj name="Macro-Enabled Worksheet" r:id="rId4" imgW="2209952" imgH="190500" progId="Excel.SheetMacroEnabled.12">
                  <p:link updateAutomatic="1"/>
                </p:oleObj>
              </mc:Choice>
              <mc:Fallback>
                <p:oleObj name="Macro-Enabled Worksheet" r:id="rId4" imgW="2209952" imgH="190500" progId="Excel.SheetMacroEnabled.12">
                  <p:link updateAutomatic="1"/>
                  <p:pic>
                    <p:nvPicPr>
                      <p:cNvPr id="7" name="Objeto 6">
                        <a:extLst>
                          <a:ext uri="{FF2B5EF4-FFF2-40B4-BE49-F238E27FC236}">
                            <a16:creationId xmlns:a16="http://schemas.microsoft.com/office/drawing/2014/main" id="{E795323F-F962-380C-B551-0E600716ED8A}"/>
                          </a:ext>
                        </a:extLst>
                      </p:cNvPr>
                      <p:cNvPicPr preferRelativeResize="0"/>
                      <p:nvPr/>
                    </p:nvPicPr>
                    <p:blipFill>
                      <a:blip r:embed="rId5"/>
                      <a:stretch>
                        <a:fillRect/>
                      </a:stretch>
                    </p:blipFill>
                    <p:spPr>
                      <a:xfrm>
                        <a:off x="6837363" y="169863"/>
                        <a:ext cx="2103437" cy="225425"/>
                      </a:xfrm>
                      <a:prstGeom prst="rect">
                        <a:avLst/>
                      </a:prstGeom>
                    </p:spPr>
                  </p:pic>
                </p:oleObj>
              </mc:Fallback>
            </mc:AlternateContent>
          </a:graphicData>
        </a:graphic>
      </p:graphicFrame>
      <p:pic>
        <p:nvPicPr>
          <p:cNvPr id="6" name="Imagem 5" descr="Tela de computador com fundo azul&#10;&#10;Descrição gerada automaticamente com confiança baixa">
            <a:extLst>
              <a:ext uri="{FF2B5EF4-FFF2-40B4-BE49-F238E27FC236}">
                <a16:creationId xmlns:a16="http://schemas.microsoft.com/office/drawing/2014/main" id="{E15CB63F-41D4-4D6E-11ED-35C263B3110E}"/>
              </a:ext>
            </a:extLst>
          </p:cNvPr>
          <p:cNvPicPr>
            <a:picLocks noChangeAspect="1"/>
          </p:cNvPicPr>
          <p:nvPr/>
        </p:nvPicPr>
        <p:blipFill>
          <a:blip r:embed="rId3"/>
          <a:stretch>
            <a:fillRect/>
          </a:stretch>
        </p:blipFill>
        <p:spPr>
          <a:xfrm>
            <a:off x="0" y="4679941"/>
            <a:ext cx="9144000" cy="463559"/>
          </a:xfrm>
          <a:prstGeom prst="rect">
            <a:avLst/>
          </a:prstGeom>
        </p:spPr>
      </p:pic>
      <p:sp>
        <p:nvSpPr>
          <p:cNvPr id="93" name="Google Shape;93;p17"/>
          <p:cNvSpPr txBox="1"/>
          <p:nvPr/>
        </p:nvSpPr>
        <p:spPr>
          <a:xfrm>
            <a:off x="211200" y="83501"/>
            <a:ext cx="4360800" cy="492412"/>
          </a:xfrm>
          <a:prstGeom prst="rect">
            <a:avLst/>
          </a:prstGeom>
          <a:noFill/>
          <a:ln>
            <a:noFill/>
          </a:ln>
        </p:spPr>
        <p:txBody>
          <a:bodyPr spcFirstLastPara="1" wrap="square" lIns="0" tIns="91425" rIns="91425" bIns="91425" anchor="t" anchorCtr="0">
            <a:spAutoFit/>
          </a:bodyPr>
          <a:lstStyle/>
          <a:p>
            <a:pPr marL="0" lvl="0" indent="0" algn="l" rtl="0">
              <a:spcBef>
                <a:spcPts val="0"/>
              </a:spcBef>
              <a:spcAft>
                <a:spcPts val="0"/>
              </a:spcAft>
              <a:buNone/>
            </a:pPr>
            <a:r>
              <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rPr>
              <a:t>CNSEG • Acompanhamento das Expectativas Econômicas</a:t>
            </a:r>
          </a:p>
          <a:p>
            <a:pPr marL="0" lvl="0" indent="0" algn="l" rtl="0">
              <a:spcBef>
                <a:spcPts val="0"/>
              </a:spcBef>
              <a:spcAft>
                <a:spcPts val="0"/>
              </a:spcAft>
              <a:buNone/>
            </a:pPr>
            <a:endPar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endParaRPr>
          </a:p>
        </p:txBody>
      </p:sp>
      <p:sp>
        <p:nvSpPr>
          <p:cNvPr id="5" name="Subtítulo 4">
            <a:extLst>
              <a:ext uri="{FF2B5EF4-FFF2-40B4-BE49-F238E27FC236}">
                <a16:creationId xmlns:a16="http://schemas.microsoft.com/office/drawing/2014/main" id="{DFBE84CD-AE7B-349C-F897-004B9F9852ED}"/>
              </a:ext>
            </a:extLst>
          </p:cNvPr>
          <p:cNvSpPr>
            <a:spLocks noGrp="1"/>
          </p:cNvSpPr>
          <p:nvPr>
            <p:ph type="subTitle" idx="1"/>
          </p:nvPr>
        </p:nvSpPr>
        <p:spPr>
          <a:xfrm>
            <a:off x="0" y="530359"/>
            <a:ext cx="8857742" cy="4087120"/>
          </a:xfrm>
        </p:spPr>
        <p:txBody>
          <a:bodyPr vert="horz" wrap="square" numCol="3" anchor="ctr" anchorCtr="1">
            <a:noAutofit/>
          </a:bodyPr>
          <a:lstStyle/>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No Relatório Focus desta semana, o último de 2025, observaram-se novas reduções nas projeções de inflação, leve ajuste cambial e revisões nas medianas do setor externo, em um contexto de expectativas amplamente estáveis.</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O IPCA-15 avançou 0,25% em dezembro, ligeiramente acima de novembro, encerrando 2025 com alta acumulada de 4,41%, abaixo do registrado em 2024. O resultado é compatível com a trajetória de desinflação ao longo do ano, ainda que o comportamento mensal permaneça sujeito a pressões pontuais e sazonais. Em dezembro, a inflação concentrou-se no grupo Transportes, principal contribuição positiva, refletindo aumentos em passagens aéreas e transporte por aplicativo, movimentos típicos do período de fim de ano. Em sentido oposto, alimentação no domicílio voltou a recuar, acumulando sete meses consecutivos de queda e atuando como importante vetor de moderação das pressões vindas de serviços e itens ligados à mobilidade.</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No acumulado de 2025, a decomposição do índice revela mudança relevante no perfil inflacionário. Habitação apresentou a maior variação e o maior impacto, com destaque para a energia elétrica residencial, influenciada por reajustes tarifários e pelo acionamento de bandeiras. Alimentação e bebidas figurou como o segundo principal fator de pressão no ano, impulsionada sobretudo pelo consumo fora do domicílio e por itens específicos, como o café, enquanto alimentos básicos registraram quedas expressivas. Esse padrão reforça a leitura de inflação menos disseminada, com alívio nos preços de bens e maior persistência em componentes administrados e de serviços.</a:t>
            </a:r>
          </a:p>
        </p:txBody>
      </p:sp>
      <p:sp>
        <p:nvSpPr>
          <p:cNvPr id="4" name="Slide Number Placeholder 5">
            <a:extLst>
              <a:ext uri="{FF2B5EF4-FFF2-40B4-BE49-F238E27FC236}">
                <a16:creationId xmlns:a16="http://schemas.microsoft.com/office/drawing/2014/main" id="{6C29E943-50F5-D841-BDD9-ADE25B57E8AF}"/>
              </a:ext>
            </a:extLst>
          </p:cNvPr>
          <p:cNvSpPr txBox="1">
            <a:spLocks/>
          </p:cNvSpPr>
          <p:nvPr/>
        </p:nvSpPr>
        <p:spPr>
          <a:xfrm>
            <a:off x="0" y="4635073"/>
            <a:ext cx="9144000" cy="553294"/>
          </a:xfrm>
          <a:prstGeom prst="rect">
            <a:avLst/>
          </a:prstGeom>
        </p:spPr>
        <p:txBody>
          <a:bodyPr vert="horz" lIns="91440" tIns="45720" rIns="91440" bIns="45720" rtlCol="0" anchor="ctr"/>
          <a:lstStyle>
            <a:defPPr>
              <a:defRPr lang="en-US"/>
            </a:defPPr>
            <a:lvl1pPr marL="0" algn="r" defTabSz="914400" rtl="0" eaLnBrk="1" latinLnBrk="0" hangingPunct="1">
              <a:defRPr lang="pt-BR" sz="1000" kern="1200" smtClean="0">
                <a:solidFill>
                  <a:srgbClr val="69747A"/>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pt-BR" sz="750" dirty="0">
                <a:solidFill>
                  <a:schemeClr val="bg1"/>
                </a:solidFill>
                <a:latin typeface="Montserrat" panose="00000500000000000000" pitchFamily="2" charset="0"/>
              </a:rPr>
              <a:t>Nota: Estes comentários não devem ser interpretados como recomendação de compra ou venda de qualquer instrumento financeiro, ou de participação em qualquer estratégia de negócios. A CNseg não se responsabiliza por ações tomadas com base nas informações aqui contidas e por eventuais perdas resultantes desses atos. Este material é para uso exclusivo de seus destinatários e não pode ser reproduzido ou redistribuído, no todo ou em parte, sem o prévio consentimento da CNseg. </a:t>
            </a:r>
          </a:p>
        </p:txBody>
      </p:sp>
      <p:graphicFrame>
        <p:nvGraphicFramePr>
          <p:cNvPr id="8" name="Objeto 7">
            <a:extLst>
              <a:ext uri="{FF2B5EF4-FFF2-40B4-BE49-F238E27FC236}">
                <a16:creationId xmlns:a16="http://schemas.microsoft.com/office/drawing/2014/main" id="{207F0BC5-B575-1212-2795-B5529124378B}"/>
              </a:ext>
            </a:extLst>
          </p:cNvPr>
          <p:cNvGraphicFramePr>
            <a:graphicFrameLocks/>
          </p:cNvGraphicFramePr>
          <p:nvPr>
            <p:extLst>
              <p:ext uri="{D42A27DB-BD31-4B8C-83A1-F6EECF244321}">
                <p14:modId xmlns:p14="http://schemas.microsoft.com/office/powerpoint/2010/main" val="1745958278"/>
              </p:ext>
            </p:extLst>
          </p:nvPr>
        </p:nvGraphicFramePr>
        <p:xfrm>
          <a:off x="6834188" y="155575"/>
          <a:ext cx="2103437" cy="225425"/>
        </p:xfrm>
        <a:graphic>
          <a:graphicData uri="http://schemas.openxmlformats.org/presentationml/2006/ole">
            <mc:AlternateContent xmlns:mc="http://schemas.openxmlformats.org/markup-compatibility/2006">
              <mc:Choice xmlns:v="urn:schemas-microsoft-com:vml" Requires="v">
                <p:oleObj name="Macro-Enabled Worksheet" r:id="rId6" imgW="2209952" imgH="190500" progId="Excel.SheetMacroEnabled.12">
                  <p:link updateAutomatic="1"/>
                </p:oleObj>
              </mc:Choice>
              <mc:Fallback>
                <p:oleObj name="Macro-Enabled Worksheet" r:id="rId6" imgW="2209952" imgH="190500" progId="Excel.SheetMacroEnabled.12">
                  <p:link updateAutomatic="1"/>
                  <p:pic>
                    <p:nvPicPr>
                      <p:cNvPr id="3" name="Objeto 2">
                        <a:extLst>
                          <a:ext uri="{FF2B5EF4-FFF2-40B4-BE49-F238E27FC236}">
                            <a16:creationId xmlns:a16="http://schemas.microsoft.com/office/drawing/2014/main" id="{29B73990-BB7C-5AD1-B419-5F0D56AE569B}"/>
                          </a:ext>
                        </a:extLst>
                      </p:cNvPr>
                      <p:cNvPicPr preferRelativeResize="0"/>
                      <p:nvPr/>
                    </p:nvPicPr>
                    <p:blipFill>
                      <a:blip r:embed="rId7"/>
                      <a:stretch>
                        <a:fillRect/>
                      </a:stretch>
                    </p:blipFill>
                    <p:spPr>
                      <a:xfrm>
                        <a:off x="6834188" y="155575"/>
                        <a:ext cx="2103437" cy="225425"/>
                      </a:xfrm>
                      <a:prstGeom prst="rect">
                        <a:avLst/>
                      </a:prstGeom>
                    </p:spPr>
                  </p:pic>
                </p:oleObj>
              </mc:Fallback>
            </mc:AlternateContent>
          </a:graphicData>
        </a:graphic>
      </p:graphicFrame>
    </p:spTree>
    <p:extLst>
      <p:ext uri="{BB962C8B-B14F-4D97-AF65-F5344CB8AC3E}">
        <p14:creationId xmlns:p14="http://schemas.microsoft.com/office/powerpoint/2010/main" val="105042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6">
          <a:extLst>
            <a:ext uri="{FF2B5EF4-FFF2-40B4-BE49-F238E27FC236}">
              <a16:creationId xmlns:a16="http://schemas.microsoft.com/office/drawing/2014/main" id="{9EE844F2-8581-9925-7595-52233696A4BB}"/>
            </a:ext>
          </a:extLst>
        </p:cNvPr>
        <p:cNvGrpSpPr/>
        <p:nvPr/>
      </p:nvGrpSpPr>
      <p:grpSpPr>
        <a:xfrm>
          <a:off x="0" y="0"/>
          <a:ext cx="0" cy="0"/>
          <a:chOff x="0" y="0"/>
          <a:chExt cx="0" cy="0"/>
        </a:xfrm>
      </p:grpSpPr>
      <p:pic>
        <p:nvPicPr>
          <p:cNvPr id="2" name="Imagem 1" descr="Tela de computador com fundo azul&#10;&#10;Descrição gerada automaticamente com confiança baixa">
            <a:extLst>
              <a:ext uri="{FF2B5EF4-FFF2-40B4-BE49-F238E27FC236}">
                <a16:creationId xmlns:a16="http://schemas.microsoft.com/office/drawing/2014/main" id="{CDEA40D0-C63A-178F-AE1C-80250B8611D5}"/>
              </a:ext>
            </a:extLst>
          </p:cNvPr>
          <p:cNvPicPr>
            <a:picLocks noChangeAspect="1"/>
          </p:cNvPicPr>
          <p:nvPr/>
        </p:nvPicPr>
        <p:blipFill>
          <a:blip r:embed="rId3"/>
          <a:stretch>
            <a:fillRect/>
          </a:stretch>
        </p:blipFill>
        <p:spPr>
          <a:xfrm>
            <a:off x="0" y="0"/>
            <a:ext cx="9144000" cy="503085"/>
          </a:xfrm>
          <a:prstGeom prst="rect">
            <a:avLst/>
          </a:prstGeom>
        </p:spPr>
      </p:pic>
      <p:graphicFrame>
        <p:nvGraphicFramePr>
          <p:cNvPr id="9" name="Objeto 8">
            <a:extLst>
              <a:ext uri="{FF2B5EF4-FFF2-40B4-BE49-F238E27FC236}">
                <a16:creationId xmlns:a16="http://schemas.microsoft.com/office/drawing/2014/main" id="{A4BBC5E3-C92B-B8F9-B937-0CADB63F32ED}"/>
              </a:ext>
            </a:extLst>
          </p:cNvPr>
          <p:cNvGraphicFramePr>
            <a:graphicFrameLocks/>
          </p:cNvGraphicFramePr>
          <p:nvPr/>
        </p:nvGraphicFramePr>
        <p:xfrm>
          <a:off x="6837363" y="169863"/>
          <a:ext cx="2103437" cy="225425"/>
        </p:xfrm>
        <a:graphic>
          <a:graphicData uri="http://schemas.openxmlformats.org/presentationml/2006/ole">
            <mc:AlternateContent xmlns:mc="http://schemas.openxmlformats.org/markup-compatibility/2006">
              <mc:Choice xmlns:v="urn:schemas-microsoft-com:vml" Requires="v">
                <p:oleObj name="Macro-Enabled Worksheet" r:id="rId4" imgW="2209952" imgH="190500" progId="Excel.SheetMacroEnabled.12">
                  <p:link updateAutomatic="1"/>
                </p:oleObj>
              </mc:Choice>
              <mc:Fallback>
                <p:oleObj name="Macro-Enabled Worksheet" r:id="rId4" imgW="2209952" imgH="190500" progId="Excel.SheetMacroEnabled.12">
                  <p:link updateAutomatic="1"/>
                  <p:pic>
                    <p:nvPicPr>
                      <p:cNvPr id="9" name="Objeto 8">
                        <a:extLst>
                          <a:ext uri="{FF2B5EF4-FFF2-40B4-BE49-F238E27FC236}">
                            <a16:creationId xmlns:a16="http://schemas.microsoft.com/office/drawing/2014/main" id="{49BC6496-0AFF-C091-8754-4D666AF917C4}"/>
                          </a:ext>
                        </a:extLst>
                      </p:cNvPr>
                      <p:cNvPicPr preferRelativeResize="0"/>
                      <p:nvPr/>
                    </p:nvPicPr>
                    <p:blipFill>
                      <a:blip r:embed="rId5"/>
                      <a:stretch>
                        <a:fillRect/>
                      </a:stretch>
                    </p:blipFill>
                    <p:spPr>
                      <a:xfrm>
                        <a:off x="6837363" y="169863"/>
                        <a:ext cx="2103437" cy="225425"/>
                      </a:xfrm>
                      <a:prstGeom prst="rect">
                        <a:avLst/>
                      </a:prstGeom>
                    </p:spPr>
                  </p:pic>
                </p:oleObj>
              </mc:Fallback>
            </mc:AlternateContent>
          </a:graphicData>
        </a:graphic>
      </p:graphicFrame>
      <p:pic>
        <p:nvPicPr>
          <p:cNvPr id="6" name="Imagem 5" descr="Tela de computador com fundo azul&#10;&#10;Descrição gerada automaticamente com confiança baixa">
            <a:extLst>
              <a:ext uri="{FF2B5EF4-FFF2-40B4-BE49-F238E27FC236}">
                <a16:creationId xmlns:a16="http://schemas.microsoft.com/office/drawing/2014/main" id="{A2F900A7-4776-326F-806B-FEA289541852}"/>
              </a:ext>
            </a:extLst>
          </p:cNvPr>
          <p:cNvPicPr>
            <a:picLocks noChangeAspect="1"/>
          </p:cNvPicPr>
          <p:nvPr/>
        </p:nvPicPr>
        <p:blipFill>
          <a:blip r:embed="rId3"/>
          <a:stretch>
            <a:fillRect/>
          </a:stretch>
        </p:blipFill>
        <p:spPr>
          <a:xfrm>
            <a:off x="0" y="4679941"/>
            <a:ext cx="9144000" cy="463559"/>
          </a:xfrm>
          <a:prstGeom prst="rect">
            <a:avLst/>
          </a:prstGeom>
        </p:spPr>
      </p:pic>
      <p:sp>
        <p:nvSpPr>
          <p:cNvPr id="93" name="Google Shape;93;p17">
            <a:extLst>
              <a:ext uri="{FF2B5EF4-FFF2-40B4-BE49-F238E27FC236}">
                <a16:creationId xmlns:a16="http://schemas.microsoft.com/office/drawing/2014/main" id="{0C0232ED-E183-B5D8-FD32-E80B0DADA205}"/>
              </a:ext>
            </a:extLst>
          </p:cNvPr>
          <p:cNvSpPr txBox="1"/>
          <p:nvPr/>
        </p:nvSpPr>
        <p:spPr>
          <a:xfrm>
            <a:off x="211200" y="83501"/>
            <a:ext cx="4360800" cy="492412"/>
          </a:xfrm>
          <a:prstGeom prst="rect">
            <a:avLst/>
          </a:prstGeom>
          <a:noFill/>
          <a:ln>
            <a:noFill/>
          </a:ln>
        </p:spPr>
        <p:txBody>
          <a:bodyPr spcFirstLastPara="1" wrap="square" lIns="0" tIns="91425" rIns="91425" bIns="91425" anchor="t" anchorCtr="0">
            <a:spAutoFit/>
          </a:bodyPr>
          <a:lstStyle/>
          <a:p>
            <a:pPr marL="0" lvl="0" indent="0" algn="l" rtl="0">
              <a:spcBef>
                <a:spcPts val="0"/>
              </a:spcBef>
              <a:spcAft>
                <a:spcPts val="0"/>
              </a:spcAft>
              <a:buNone/>
            </a:pPr>
            <a:r>
              <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rPr>
              <a:t>CNSEG • Acompanhamento das Expectativas Econômicas</a:t>
            </a:r>
          </a:p>
          <a:p>
            <a:pPr marL="0" lvl="0" indent="0" algn="l" rtl="0">
              <a:spcBef>
                <a:spcPts val="0"/>
              </a:spcBef>
              <a:spcAft>
                <a:spcPts val="0"/>
              </a:spcAft>
              <a:buNone/>
            </a:pPr>
            <a:endPar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endParaRPr>
          </a:p>
        </p:txBody>
      </p:sp>
      <p:sp>
        <p:nvSpPr>
          <p:cNvPr id="5" name="Subtítulo 4">
            <a:extLst>
              <a:ext uri="{FF2B5EF4-FFF2-40B4-BE49-F238E27FC236}">
                <a16:creationId xmlns:a16="http://schemas.microsoft.com/office/drawing/2014/main" id="{1C5B3007-AFF2-6BA7-CD91-734DA5C2E4FF}"/>
              </a:ext>
            </a:extLst>
          </p:cNvPr>
          <p:cNvSpPr>
            <a:spLocks noGrp="1"/>
          </p:cNvSpPr>
          <p:nvPr>
            <p:ph type="subTitle" idx="1"/>
          </p:nvPr>
        </p:nvSpPr>
        <p:spPr>
          <a:xfrm>
            <a:off x="0" y="530359"/>
            <a:ext cx="8857742" cy="4087120"/>
          </a:xfrm>
        </p:spPr>
        <p:txBody>
          <a:bodyPr vert="horz" wrap="square" numCol="3" anchor="ctr" anchorCtr="1">
            <a:noAutofit/>
          </a:bodyPr>
          <a:lstStyle/>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As medianas de inflação seguiram em trajetória de recuo: o IPCA de 2025 passou de 4,33% para 4,32%, o de 2026 de 4,06% para 4,05%, enquanto 2027 permaneceu em 3,80%. As revisões para baixo também alcançaram o IGP-M. Por outro lado, as projeções para preços administrados foram mantidas em 5,32% em 2025 e revisadas para 3,72% em 2026.</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No ambiente externo, o crescimento anualizado de 4,3% do PIB dos Estados Unidos no 3º trimestre de 2025, acima das expectativas e no ritmo mais forte em dois anos, reforçou a leitura de demanda resiliente e inflação subjacente persistente, segundo o Bureau </a:t>
            </a:r>
            <a:r>
              <a:rPr lang="pt-BR" sz="1100" kern="100" dirty="0" err="1">
                <a:effectLst/>
                <a:latin typeface="Montserrat" panose="00000500000000000000" pitchFamily="2" charset="0"/>
                <a:ea typeface="Aptos" panose="020B0004020202020204" pitchFamily="34" charset="0"/>
                <a:cs typeface="Times New Roman" panose="02020603050405020304" pitchFamily="18" charset="0"/>
              </a:rPr>
              <a:t>of</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Economic </a:t>
            </a:r>
            <a:r>
              <a:rPr lang="pt-BR" sz="1100" kern="100" dirty="0" err="1">
                <a:effectLst/>
                <a:latin typeface="Montserrat" panose="00000500000000000000" pitchFamily="2" charset="0"/>
                <a:ea typeface="Aptos" panose="020B0004020202020204" pitchFamily="34" charset="0"/>
                <a:cs typeface="Times New Roman" panose="02020603050405020304" pitchFamily="18" charset="0"/>
              </a:rPr>
              <a:t>Analysis</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O dado foi acompanhado por elevação dos rendimentos dos </a:t>
            </a:r>
            <a:r>
              <a:rPr lang="pt-BR" sz="1100" kern="100" dirty="0" err="1">
                <a:effectLst/>
                <a:latin typeface="Montserrat" panose="00000500000000000000" pitchFamily="2" charset="0"/>
                <a:ea typeface="Aptos" panose="020B0004020202020204" pitchFamily="34" charset="0"/>
                <a:cs typeface="Times New Roman" panose="02020603050405020304" pitchFamily="18" charset="0"/>
              </a:rPr>
              <a:t>Treasuries</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e por uma comunicação cautelosa do Federal Reserve, em linha com as sinalizações de Jerome Powell, pressionando o balanço de riscos para juros globais elevados por período prolongado. Em contraste, no cenário doméstico, os indicadores recentes seguem apontando convergência gradual da inflação, com arrefecimento das pressões subjacentes. Esse equilíbrio entre vetores externos mais restritivos e sinais internos mais benignos resulta em um balanço de riscos essencialmente simétrico, o que ajuda a explicar a estabilidade das expectativas. Nesse contexto, a mediana do Focus, divulgado pelo Banco Central do Brasil, permaneceu inalterada, mantendo a Selic em 12,25% ao final de 2026 e 10,50% em 2027.</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Com a perspectiva de redução gradual do diferencial de juros entre Brasil e Estados Unidos, as projeções de câmbio foram ajustadas, com a mediana em R$ 5,44/US$ em 2025 e mantida em R$ 5,50/US$ em 2026 e 2027.</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Em novembro de 2025, o setor externo manteve a dinâmica de déficit em transações correntes, que somou US$ 4,9 bilhões, ligeiramente acima do observado em igual mês de 2024, segundo o Banco Central do Brasil. </a:t>
            </a:r>
          </a:p>
        </p:txBody>
      </p:sp>
      <p:sp>
        <p:nvSpPr>
          <p:cNvPr id="4" name="Slide Number Placeholder 5">
            <a:extLst>
              <a:ext uri="{FF2B5EF4-FFF2-40B4-BE49-F238E27FC236}">
                <a16:creationId xmlns:a16="http://schemas.microsoft.com/office/drawing/2014/main" id="{E0DC2385-D158-6325-1877-C15F49583D3C}"/>
              </a:ext>
            </a:extLst>
          </p:cNvPr>
          <p:cNvSpPr txBox="1">
            <a:spLocks/>
          </p:cNvSpPr>
          <p:nvPr/>
        </p:nvSpPr>
        <p:spPr>
          <a:xfrm>
            <a:off x="0" y="4635073"/>
            <a:ext cx="9144000" cy="553294"/>
          </a:xfrm>
          <a:prstGeom prst="rect">
            <a:avLst/>
          </a:prstGeom>
        </p:spPr>
        <p:txBody>
          <a:bodyPr vert="horz" lIns="91440" tIns="45720" rIns="91440" bIns="45720" rtlCol="0" anchor="ctr"/>
          <a:lstStyle>
            <a:defPPr>
              <a:defRPr lang="en-US"/>
            </a:defPPr>
            <a:lvl1pPr marL="0" algn="r" defTabSz="914400" rtl="0" eaLnBrk="1" latinLnBrk="0" hangingPunct="1">
              <a:defRPr lang="pt-BR" sz="1000" kern="1200" smtClean="0">
                <a:solidFill>
                  <a:srgbClr val="69747A"/>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pt-BR" sz="750" dirty="0">
                <a:solidFill>
                  <a:schemeClr val="bg1"/>
                </a:solidFill>
                <a:latin typeface="Montserrat" panose="00000500000000000000" pitchFamily="2" charset="0"/>
              </a:rPr>
              <a:t>Nota: Estes comentários não devem ser interpretados como recomendação de compra ou venda de qualquer instrumento financeiro, ou de participação em qualquer estratégia de negócios. A CNseg não se responsabiliza por ações tomadas com base nas informações aqui contidas e por eventuais perdas resultantes desses atos. Este material é para uso exclusivo de seus destinatários e não pode ser reproduzido ou redistribuído, no todo ou em parte, sem o prévio consentimento da CNseg. </a:t>
            </a:r>
          </a:p>
        </p:txBody>
      </p:sp>
      <p:graphicFrame>
        <p:nvGraphicFramePr>
          <p:cNvPr id="8" name="Objeto 7">
            <a:extLst>
              <a:ext uri="{FF2B5EF4-FFF2-40B4-BE49-F238E27FC236}">
                <a16:creationId xmlns:a16="http://schemas.microsoft.com/office/drawing/2014/main" id="{B5364053-AA1A-76A9-1096-959266DC80C2}"/>
              </a:ext>
            </a:extLst>
          </p:cNvPr>
          <p:cNvGraphicFramePr>
            <a:graphicFrameLocks/>
          </p:cNvGraphicFramePr>
          <p:nvPr/>
        </p:nvGraphicFramePr>
        <p:xfrm>
          <a:off x="6834188" y="155575"/>
          <a:ext cx="2103437" cy="225425"/>
        </p:xfrm>
        <a:graphic>
          <a:graphicData uri="http://schemas.openxmlformats.org/presentationml/2006/ole">
            <mc:AlternateContent xmlns:mc="http://schemas.openxmlformats.org/markup-compatibility/2006">
              <mc:Choice xmlns:v="urn:schemas-microsoft-com:vml" Requires="v">
                <p:oleObj name="Macro-Enabled Worksheet" r:id="rId6" imgW="2209952" imgH="190500" progId="Excel.SheetMacroEnabled.12">
                  <p:link updateAutomatic="1"/>
                </p:oleObj>
              </mc:Choice>
              <mc:Fallback>
                <p:oleObj name="Macro-Enabled Worksheet" r:id="rId6" imgW="2209952" imgH="190500" progId="Excel.SheetMacroEnabled.12">
                  <p:link updateAutomatic="1"/>
                  <p:pic>
                    <p:nvPicPr>
                      <p:cNvPr id="8" name="Objeto 7">
                        <a:extLst>
                          <a:ext uri="{FF2B5EF4-FFF2-40B4-BE49-F238E27FC236}">
                            <a16:creationId xmlns:a16="http://schemas.microsoft.com/office/drawing/2014/main" id="{E5B9F0E2-356D-4F48-4A4C-DFF6B34D98DE}"/>
                          </a:ext>
                        </a:extLst>
                      </p:cNvPr>
                      <p:cNvPicPr preferRelativeResize="0"/>
                      <p:nvPr/>
                    </p:nvPicPr>
                    <p:blipFill>
                      <a:blip r:embed="rId7"/>
                      <a:stretch>
                        <a:fillRect/>
                      </a:stretch>
                    </p:blipFill>
                    <p:spPr>
                      <a:xfrm>
                        <a:off x="6834188" y="155575"/>
                        <a:ext cx="2103437" cy="225425"/>
                      </a:xfrm>
                      <a:prstGeom prst="rect">
                        <a:avLst/>
                      </a:prstGeom>
                    </p:spPr>
                  </p:pic>
                </p:oleObj>
              </mc:Fallback>
            </mc:AlternateContent>
          </a:graphicData>
        </a:graphic>
      </p:graphicFrame>
    </p:spTree>
    <p:extLst>
      <p:ext uri="{BB962C8B-B14F-4D97-AF65-F5344CB8AC3E}">
        <p14:creationId xmlns:p14="http://schemas.microsoft.com/office/powerpoint/2010/main" val="4071379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a:extLst>
            <a:ext uri="{FF2B5EF4-FFF2-40B4-BE49-F238E27FC236}">
              <a16:creationId xmlns:a16="http://schemas.microsoft.com/office/drawing/2014/main" id="{60813BF5-A69D-EDE6-E171-FB6083C14B0B}"/>
            </a:ext>
          </a:extLst>
        </p:cNvPr>
        <p:cNvGrpSpPr/>
        <p:nvPr/>
      </p:nvGrpSpPr>
      <p:grpSpPr>
        <a:xfrm>
          <a:off x="0" y="0"/>
          <a:ext cx="0" cy="0"/>
          <a:chOff x="0" y="0"/>
          <a:chExt cx="0" cy="0"/>
        </a:xfrm>
      </p:grpSpPr>
      <p:pic>
        <p:nvPicPr>
          <p:cNvPr id="2" name="Imagem 1" descr="Tela de computador com fundo azul&#10;&#10;Descrição gerada automaticamente com confiança baixa">
            <a:extLst>
              <a:ext uri="{FF2B5EF4-FFF2-40B4-BE49-F238E27FC236}">
                <a16:creationId xmlns:a16="http://schemas.microsoft.com/office/drawing/2014/main" id="{ADF97C37-C673-F27A-226A-DBAF0D4969E6}"/>
              </a:ext>
            </a:extLst>
          </p:cNvPr>
          <p:cNvPicPr>
            <a:picLocks noChangeAspect="1"/>
          </p:cNvPicPr>
          <p:nvPr/>
        </p:nvPicPr>
        <p:blipFill>
          <a:blip r:embed="rId3"/>
          <a:stretch>
            <a:fillRect/>
          </a:stretch>
        </p:blipFill>
        <p:spPr>
          <a:xfrm>
            <a:off x="0" y="0"/>
            <a:ext cx="9144000" cy="503085"/>
          </a:xfrm>
          <a:prstGeom prst="rect">
            <a:avLst/>
          </a:prstGeom>
        </p:spPr>
      </p:pic>
      <p:graphicFrame>
        <p:nvGraphicFramePr>
          <p:cNvPr id="9" name="Objeto 8">
            <a:extLst>
              <a:ext uri="{FF2B5EF4-FFF2-40B4-BE49-F238E27FC236}">
                <a16:creationId xmlns:a16="http://schemas.microsoft.com/office/drawing/2014/main" id="{49BC6496-0AFF-C091-8754-4D666AF917C4}"/>
              </a:ext>
            </a:extLst>
          </p:cNvPr>
          <p:cNvGraphicFramePr>
            <a:graphicFrameLocks/>
          </p:cNvGraphicFramePr>
          <p:nvPr/>
        </p:nvGraphicFramePr>
        <p:xfrm>
          <a:off x="6837363" y="169863"/>
          <a:ext cx="2103437" cy="225425"/>
        </p:xfrm>
        <a:graphic>
          <a:graphicData uri="http://schemas.openxmlformats.org/presentationml/2006/ole">
            <mc:AlternateContent xmlns:mc="http://schemas.openxmlformats.org/markup-compatibility/2006">
              <mc:Choice xmlns:v="urn:schemas-microsoft-com:vml" Requires="v">
                <p:oleObj name="Macro-Enabled Worksheet" r:id="rId4" imgW="2209952" imgH="190500" progId="Excel.SheetMacroEnabled.12">
                  <p:link updateAutomatic="1"/>
                </p:oleObj>
              </mc:Choice>
              <mc:Fallback>
                <p:oleObj name="Macro-Enabled Worksheet" r:id="rId4" imgW="2209952" imgH="190500" progId="Excel.SheetMacroEnabled.12">
                  <p:link updateAutomatic="1"/>
                  <p:pic>
                    <p:nvPicPr>
                      <p:cNvPr id="9" name="Objeto 8">
                        <a:extLst>
                          <a:ext uri="{FF2B5EF4-FFF2-40B4-BE49-F238E27FC236}">
                            <a16:creationId xmlns:a16="http://schemas.microsoft.com/office/drawing/2014/main" id="{199B0D99-DB18-E8F5-2149-8FE14F0A699D}"/>
                          </a:ext>
                        </a:extLst>
                      </p:cNvPr>
                      <p:cNvPicPr preferRelativeResize="0"/>
                      <p:nvPr/>
                    </p:nvPicPr>
                    <p:blipFill>
                      <a:blip r:embed="rId5"/>
                      <a:stretch>
                        <a:fillRect/>
                      </a:stretch>
                    </p:blipFill>
                    <p:spPr>
                      <a:xfrm>
                        <a:off x="6837363" y="169863"/>
                        <a:ext cx="2103437" cy="225425"/>
                      </a:xfrm>
                      <a:prstGeom prst="rect">
                        <a:avLst/>
                      </a:prstGeom>
                    </p:spPr>
                  </p:pic>
                </p:oleObj>
              </mc:Fallback>
            </mc:AlternateContent>
          </a:graphicData>
        </a:graphic>
      </p:graphicFrame>
      <p:pic>
        <p:nvPicPr>
          <p:cNvPr id="6" name="Imagem 5" descr="Tela de computador com fundo azul&#10;&#10;Descrição gerada automaticamente com confiança baixa">
            <a:extLst>
              <a:ext uri="{FF2B5EF4-FFF2-40B4-BE49-F238E27FC236}">
                <a16:creationId xmlns:a16="http://schemas.microsoft.com/office/drawing/2014/main" id="{C6F247FA-9B03-A78F-0000-1E7F4C9CD954}"/>
              </a:ext>
            </a:extLst>
          </p:cNvPr>
          <p:cNvPicPr>
            <a:picLocks noChangeAspect="1"/>
          </p:cNvPicPr>
          <p:nvPr/>
        </p:nvPicPr>
        <p:blipFill>
          <a:blip r:embed="rId3"/>
          <a:stretch>
            <a:fillRect/>
          </a:stretch>
        </p:blipFill>
        <p:spPr>
          <a:xfrm>
            <a:off x="0" y="4679941"/>
            <a:ext cx="9144000" cy="463559"/>
          </a:xfrm>
          <a:prstGeom prst="rect">
            <a:avLst/>
          </a:prstGeom>
        </p:spPr>
      </p:pic>
      <p:sp>
        <p:nvSpPr>
          <p:cNvPr id="93" name="Google Shape;93;p17">
            <a:extLst>
              <a:ext uri="{FF2B5EF4-FFF2-40B4-BE49-F238E27FC236}">
                <a16:creationId xmlns:a16="http://schemas.microsoft.com/office/drawing/2014/main" id="{4D34D89A-EEED-EE88-78B3-F3992C6D3C94}"/>
              </a:ext>
            </a:extLst>
          </p:cNvPr>
          <p:cNvSpPr txBox="1"/>
          <p:nvPr/>
        </p:nvSpPr>
        <p:spPr>
          <a:xfrm>
            <a:off x="211200" y="83501"/>
            <a:ext cx="4360800" cy="492412"/>
          </a:xfrm>
          <a:prstGeom prst="rect">
            <a:avLst/>
          </a:prstGeom>
          <a:noFill/>
          <a:ln>
            <a:noFill/>
          </a:ln>
        </p:spPr>
        <p:txBody>
          <a:bodyPr spcFirstLastPara="1" wrap="square" lIns="0" tIns="91425" rIns="91425" bIns="91425" anchor="t" anchorCtr="0">
            <a:spAutoFit/>
          </a:bodyPr>
          <a:lstStyle/>
          <a:p>
            <a:pPr marL="0" lvl="0" indent="0" algn="l" rtl="0">
              <a:spcBef>
                <a:spcPts val="0"/>
              </a:spcBef>
              <a:spcAft>
                <a:spcPts val="0"/>
              </a:spcAft>
              <a:buNone/>
            </a:pPr>
            <a:r>
              <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rPr>
              <a:t>CNSEG • Acompanhamento das Expectativas Econômicas</a:t>
            </a:r>
          </a:p>
          <a:p>
            <a:pPr marL="0" lvl="0" indent="0" algn="l" rtl="0">
              <a:spcBef>
                <a:spcPts val="0"/>
              </a:spcBef>
              <a:spcAft>
                <a:spcPts val="0"/>
              </a:spcAft>
              <a:buNone/>
            </a:pPr>
            <a:endPar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endParaRPr>
          </a:p>
        </p:txBody>
      </p:sp>
      <p:sp>
        <p:nvSpPr>
          <p:cNvPr id="5" name="Subtítulo 4">
            <a:extLst>
              <a:ext uri="{FF2B5EF4-FFF2-40B4-BE49-F238E27FC236}">
                <a16:creationId xmlns:a16="http://schemas.microsoft.com/office/drawing/2014/main" id="{27E65F76-1207-2B96-800C-30DEB1AB0EA5}"/>
              </a:ext>
            </a:extLst>
          </p:cNvPr>
          <p:cNvSpPr>
            <a:spLocks noGrp="1"/>
          </p:cNvSpPr>
          <p:nvPr>
            <p:ph type="subTitle" idx="1"/>
          </p:nvPr>
        </p:nvSpPr>
        <p:spPr>
          <a:xfrm>
            <a:off x="0" y="530359"/>
            <a:ext cx="8857742" cy="4087120"/>
          </a:xfrm>
        </p:spPr>
        <p:txBody>
          <a:bodyPr vert="horz" wrap="square" numCol="3" anchor="ctr" anchorCtr="1">
            <a:noAutofit/>
          </a:bodyPr>
          <a:lstStyle/>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A balança comercial de bens registrou superávit de US$ 5,1 bilhões, inferior ao de um ano antes, em um ambiente de exportações de US$ 28,7 bilhões e importações de US$ 23,6 bilhões, com crescimento mais intenso das compras externas. Pelo lado do financiamento, os investimentos diretos no país (IDP) alcançaram US$ 9,8 bilhões no mês, com destaque para a participação no capital — incluindo lucros reinvestidos — e para operações intercompanhia. No acumulado em doze meses, o IDP totalizou US$ 84,3 bilhões, permanecendo como a principal fonte de financiamento do déficit em conta corrente.</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No campo das expectativas, as projeções indicaram leve deterioração do quadro externo em 2025, com redução marginal do superávit comercial para US$ 63,0 bilhões e revisão altista do déficit em conta corrente para US$ 74,85 bilhões. Para 2026, as revisões foram mais moderadas, com ligeira redução do déficit em conta corrente e recuo do superávit comercial projetado para US$ 66,0 bilhões. Em contraste, as estimativas para o IDP permaneceram em trajetória favorável, com projeções de US$ 79,7 bilhões em 2025 e US$ 74,4 bilhões em 2026, preservando a leitura de financiamento externo ancorado em fluxos de longo prazo.</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Na última semana do ano, a agenda econômica concentra divulgações relevantes, ainda que em ritmo mais curto em função do feriado de Ano Novo. Na segunda-feira (29/12), no Brasil, serão divulgados o IGP-M, o Relatório Focus e o </a:t>
            </a:r>
            <a:r>
              <a:rPr lang="pt-BR" sz="1100" kern="100" dirty="0" err="1">
                <a:effectLst/>
                <a:latin typeface="Montserrat" panose="00000500000000000000" pitchFamily="2" charset="0"/>
                <a:ea typeface="Aptos" panose="020B0004020202020204" pitchFamily="34" charset="0"/>
                <a:cs typeface="Times New Roman" panose="02020603050405020304" pitchFamily="18" charset="0"/>
              </a:rPr>
              <a:t>Caged</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com sinalizações sobre inflação, expectativas e mercado de trabalho formal. Na terça-feira (30/12), o destaque doméstico fica por conta do balanço orçamentário e da taxa de desemprego, enquanto, no exterior, será publicada a ata da última reunião do Federal Reserve (FOMC). </a:t>
            </a:r>
          </a:p>
        </p:txBody>
      </p:sp>
      <p:sp>
        <p:nvSpPr>
          <p:cNvPr id="4" name="Slide Number Placeholder 5">
            <a:extLst>
              <a:ext uri="{FF2B5EF4-FFF2-40B4-BE49-F238E27FC236}">
                <a16:creationId xmlns:a16="http://schemas.microsoft.com/office/drawing/2014/main" id="{86A1C801-6156-9C51-7743-92139745CAE5}"/>
              </a:ext>
            </a:extLst>
          </p:cNvPr>
          <p:cNvSpPr txBox="1">
            <a:spLocks/>
          </p:cNvSpPr>
          <p:nvPr/>
        </p:nvSpPr>
        <p:spPr>
          <a:xfrm>
            <a:off x="0" y="4635073"/>
            <a:ext cx="9144000" cy="553294"/>
          </a:xfrm>
          <a:prstGeom prst="rect">
            <a:avLst/>
          </a:prstGeom>
        </p:spPr>
        <p:txBody>
          <a:bodyPr vert="horz" lIns="91440" tIns="45720" rIns="91440" bIns="45720" rtlCol="0" anchor="ctr"/>
          <a:lstStyle>
            <a:defPPr>
              <a:defRPr lang="en-US"/>
            </a:defPPr>
            <a:lvl1pPr marL="0" algn="r" defTabSz="914400" rtl="0" eaLnBrk="1" latinLnBrk="0" hangingPunct="1">
              <a:defRPr lang="pt-BR" sz="1000" kern="1200" smtClean="0">
                <a:solidFill>
                  <a:srgbClr val="69747A"/>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pt-BR" sz="750" dirty="0">
                <a:solidFill>
                  <a:schemeClr val="bg1"/>
                </a:solidFill>
                <a:latin typeface="Montserrat" panose="00000500000000000000" pitchFamily="2" charset="0"/>
              </a:rPr>
              <a:t>Nota: Estes comentários não devem ser interpretados como recomendação de compra ou venda de qualquer instrumento financeiro, ou de participação em qualquer estratégia de negócios. A CNseg não se responsabiliza por ações tomadas com base nas informações aqui contidas e por eventuais perdas resultantes desses atos. Este material é para uso exclusivo de seus destinatários e não pode ser reproduzido ou redistribuído, no todo ou em parte, sem o prévio consentimento da CNseg. </a:t>
            </a:r>
          </a:p>
        </p:txBody>
      </p:sp>
      <p:graphicFrame>
        <p:nvGraphicFramePr>
          <p:cNvPr id="8" name="Objeto 7">
            <a:extLst>
              <a:ext uri="{FF2B5EF4-FFF2-40B4-BE49-F238E27FC236}">
                <a16:creationId xmlns:a16="http://schemas.microsoft.com/office/drawing/2014/main" id="{E5B9F0E2-356D-4F48-4A4C-DFF6B34D98DE}"/>
              </a:ext>
            </a:extLst>
          </p:cNvPr>
          <p:cNvGraphicFramePr>
            <a:graphicFrameLocks/>
          </p:cNvGraphicFramePr>
          <p:nvPr/>
        </p:nvGraphicFramePr>
        <p:xfrm>
          <a:off x="6834188" y="155575"/>
          <a:ext cx="2103437" cy="225425"/>
        </p:xfrm>
        <a:graphic>
          <a:graphicData uri="http://schemas.openxmlformats.org/presentationml/2006/ole">
            <mc:AlternateContent xmlns:mc="http://schemas.openxmlformats.org/markup-compatibility/2006">
              <mc:Choice xmlns:v="urn:schemas-microsoft-com:vml" Requires="v">
                <p:oleObj name="Macro-Enabled Worksheet" r:id="rId6" imgW="2209952" imgH="190500" progId="Excel.SheetMacroEnabled.12">
                  <p:link updateAutomatic="1"/>
                </p:oleObj>
              </mc:Choice>
              <mc:Fallback>
                <p:oleObj name="Macro-Enabled Worksheet" r:id="rId6" imgW="2209952" imgH="190500" progId="Excel.SheetMacroEnabled.12">
                  <p:link updateAutomatic="1"/>
                  <p:pic>
                    <p:nvPicPr>
                      <p:cNvPr id="8" name="Objeto 7">
                        <a:extLst>
                          <a:ext uri="{FF2B5EF4-FFF2-40B4-BE49-F238E27FC236}">
                            <a16:creationId xmlns:a16="http://schemas.microsoft.com/office/drawing/2014/main" id="{207F0BC5-B575-1212-2795-B5529124378B}"/>
                          </a:ext>
                        </a:extLst>
                      </p:cNvPr>
                      <p:cNvPicPr preferRelativeResize="0"/>
                      <p:nvPr/>
                    </p:nvPicPr>
                    <p:blipFill>
                      <a:blip r:embed="rId7"/>
                      <a:stretch>
                        <a:fillRect/>
                      </a:stretch>
                    </p:blipFill>
                    <p:spPr>
                      <a:xfrm>
                        <a:off x="6834188" y="155575"/>
                        <a:ext cx="2103437" cy="225425"/>
                      </a:xfrm>
                      <a:prstGeom prst="rect">
                        <a:avLst/>
                      </a:prstGeom>
                    </p:spPr>
                  </p:pic>
                </p:oleObj>
              </mc:Fallback>
            </mc:AlternateContent>
          </a:graphicData>
        </a:graphic>
      </p:graphicFrame>
    </p:spTree>
    <p:extLst>
      <p:ext uri="{BB962C8B-B14F-4D97-AF65-F5344CB8AC3E}">
        <p14:creationId xmlns:p14="http://schemas.microsoft.com/office/powerpoint/2010/main" val="1884464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a:extLst>
            <a:ext uri="{FF2B5EF4-FFF2-40B4-BE49-F238E27FC236}">
              <a16:creationId xmlns:a16="http://schemas.microsoft.com/office/drawing/2014/main" id="{1865202A-1C25-FC83-12CA-A77206A782A1}"/>
            </a:ext>
          </a:extLst>
        </p:cNvPr>
        <p:cNvGrpSpPr/>
        <p:nvPr/>
      </p:nvGrpSpPr>
      <p:grpSpPr>
        <a:xfrm>
          <a:off x="0" y="0"/>
          <a:ext cx="0" cy="0"/>
          <a:chOff x="0" y="0"/>
          <a:chExt cx="0" cy="0"/>
        </a:xfrm>
      </p:grpSpPr>
      <p:pic>
        <p:nvPicPr>
          <p:cNvPr id="2" name="Imagem 1" descr="Tela de computador com fundo azul&#10;&#10;Descrição gerada automaticamente com confiança baixa">
            <a:extLst>
              <a:ext uri="{FF2B5EF4-FFF2-40B4-BE49-F238E27FC236}">
                <a16:creationId xmlns:a16="http://schemas.microsoft.com/office/drawing/2014/main" id="{AD4B55A2-9168-EC02-CC48-CD3AD9BB01ED}"/>
              </a:ext>
            </a:extLst>
          </p:cNvPr>
          <p:cNvPicPr>
            <a:picLocks noChangeAspect="1"/>
          </p:cNvPicPr>
          <p:nvPr/>
        </p:nvPicPr>
        <p:blipFill>
          <a:blip r:embed="rId3"/>
          <a:stretch>
            <a:fillRect/>
          </a:stretch>
        </p:blipFill>
        <p:spPr>
          <a:xfrm>
            <a:off x="0" y="0"/>
            <a:ext cx="9144000" cy="503085"/>
          </a:xfrm>
          <a:prstGeom prst="rect">
            <a:avLst/>
          </a:prstGeom>
        </p:spPr>
      </p:pic>
      <p:graphicFrame>
        <p:nvGraphicFramePr>
          <p:cNvPr id="9" name="Objeto 8">
            <a:extLst>
              <a:ext uri="{FF2B5EF4-FFF2-40B4-BE49-F238E27FC236}">
                <a16:creationId xmlns:a16="http://schemas.microsoft.com/office/drawing/2014/main" id="{E30FD981-4CF8-81CF-FBFA-3D25C342E71F}"/>
              </a:ext>
            </a:extLst>
          </p:cNvPr>
          <p:cNvGraphicFramePr>
            <a:graphicFrameLocks/>
          </p:cNvGraphicFramePr>
          <p:nvPr/>
        </p:nvGraphicFramePr>
        <p:xfrm>
          <a:off x="6837363" y="169863"/>
          <a:ext cx="2103437" cy="225425"/>
        </p:xfrm>
        <a:graphic>
          <a:graphicData uri="http://schemas.openxmlformats.org/presentationml/2006/ole">
            <mc:AlternateContent xmlns:mc="http://schemas.openxmlformats.org/markup-compatibility/2006">
              <mc:Choice xmlns:v="urn:schemas-microsoft-com:vml" Requires="v">
                <p:oleObj name="Macro-Enabled Worksheet" r:id="rId4" imgW="2209952" imgH="190500" progId="Excel.SheetMacroEnabled.12">
                  <p:link updateAutomatic="1"/>
                </p:oleObj>
              </mc:Choice>
              <mc:Fallback>
                <p:oleObj name="Macro-Enabled Worksheet" r:id="rId4" imgW="2209952" imgH="190500" progId="Excel.SheetMacroEnabled.12">
                  <p:link updateAutomatic="1"/>
                  <p:pic>
                    <p:nvPicPr>
                      <p:cNvPr id="9" name="Objeto 8">
                        <a:extLst>
                          <a:ext uri="{FF2B5EF4-FFF2-40B4-BE49-F238E27FC236}">
                            <a16:creationId xmlns:a16="http://schemas.microsoft.com/office/drawing/2014/main" id="{49BC6496-0AFF-C091-8754-4D666AF917C4}"/>
                          </a:ext>
                        </a:extLst>
                      </p:cNvPr>
                      <p:cNvPicPr preferRelativeResize="0"/>
                      <p:nvPr/>
                    </p:nvPicPr>
                    <p:blipFill>
                      <a:blip r:embed="rId5"/>
                      <a:stretch>
                        <a:fillRect/>
                      </a:stretch>
                    </p:blipFill>
                    <p:spPr>
                      <a:xfrm>
                        <a:off x="6837363" y="169863"/>
                        <a:ext cx="2103437" cy="225425"/>
                      </a:xfrm>
                      <a:prstGeom prst="rect">
                        <a:avLst/>
                      </a:prstGeom>
                    </p:spPr>
                  </p:pic>
                </p:oleObj>
              </mc:Fallback>
            </mc:AlternateContent>
          </a:graphicData>
        </a:graphic>
      </p:graphicFrame>
      <p:pic>
        <p:nvPicPr>
          <p:cNvPr id="6" name="Imagem 5" descr="Tela de computador com fundo azul&#10;&#10;Descrição gerada automaticamente com confiança baixa">
            <a:extLst>
              <a:ext uri="{FF2B5EF4-FFF2-40B4-BE49-F238E27FC236}">
                <a16:creationId xmlns:a16="http://schemas.microsoft.com/office/drawing/2014/main" id="{34B5990F-81CA-1CB1-AE9B-C2ADC6E859FF}"/>
              </a:ext>
            </a:extLst>
          </p:cNvPr>
          <p:cNvPicPr>
            <a:picLocks noChangeAspect="1"/>
          </p:cNvPicPr>
          <p:nvPr/>
        </p:nvPicPr>
        <p:blipFill>
          <a:blip r:embed="rId3"/>
          <a:stretch>
            <a:fillRect/>
          </a:stretch>
        </p:blipFill>
        <p:spPr>
          <a:xfrm>
            <a:off x="0" y="4679941"/>
            <a:ext cx="9144000" cy="463559"/>
          </a:xfrm>
          <a:prstGeom prst="rect">
            <a:avLst/>
          </a:prstGeom>
        </p:spPr>
      </p:pic>
      <p:sp>
        <p:nvSpPr>
          <p:cNvPr id="93" name="Google Shape;93;p17">
            <a:extLst>
              <a:ext uri="{FF2B5EF4-FFF2-40B4-BE49-F238E27FC236}">
                <a16:creationId xmlns:a16="http://schemas.microsoft.com/office/drawing/2014/main" id="{FF42D3AA-38F3-0DB9-89CD-3A7239DCCA4D}"/>
              </a:ext>
            </a:extLst>
          </p:cNvPr>
          <p:cNvSpPr txBox="1"/>
          <p:nvPr/>
        </p:nvSpPr>
        <p:spPr>
          <a:xfrm>
            <a:off x="211200" y="83501"/>
            <a:ext cx="4360800" cy="492412"/>
          </a:xfrm>
          <a:prstGeom prst="rect">
            <a:avLst/>
          </a:prstGeom>
          <a:noFill/>
          <a:ln>
            <a:noFill/>
          </a:ln>
        </p:spPr>
        <p:txBody>
          <a:bodyPr spcFirstLastPara="1" wrap="square" lIns="0" tIns="91425" rIns="91425" bIns="91425" anchor="t" anchorCtr="0">
            <a:spAutoFit/>
          </a:bodyPr>
          <a:lstStyle/>
          <a:p>
            <a:pPr marL="0" lvl="0" indent="0" algn="l" rtl="0">
              <a:spcBef>
                <a:spcPts val="0"/>
              </a:spcBef>
              <a:spcAft>
                <a:spcPts val="0"/>
              </a:spcAft>
              <a:buNone/>
            </a:pPr>
            <a:r>
              <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rPr>
              <a:t>CNSEG • Acompanhamento das Expectativas Econômicas</a:t>
            </a:r>
          </a:p>
          <a:p>
            <a:pPr marL="0" lvl="0" indent="0" algn="l" rtl="0">
              <a:spcBef>
                <a:spcPts val="0"/>
              </a:spcBef>
              <a:spcAft>
                <a:spcPts val="0"/>
              </a:spcAft>
              <a:buNone/>
            </a:pPr>
            <a:endParaRPr lang="pt-BR" sz="1000" b="1" dirty="0">
              <a:solidFill>
                <a:srgbClr val="FCBF00"/>
              </a:solidFill>
              <a:effectLst>
                <a:outerShdw blurRad="38100" dist="38100" dir="2700000" algn="tl">
                  <a:srgbClr val="000000">
                    <a:alpha val="43137"/>
                  </a:srgbClr>
                </a:outerShdw>
              </a:effectLst>
              <a:latin typeface="Montserrat SemiBold"/>
              <a:ea typeface="Montserrat SemiBold"/>
              <a:cs typeface="Montserrat SemiBold"/>
              <a:sym typeface="Montserrat SemiBold"/>
            </a:endParaRPr>
          </a:p>
        </p:txBody>
      </p:sp>
      <p:sp>
        <p:nvSpPr>
          <p:cNvPr id="5" name="Subtítulo 4">
            <a:extLst>
              <a:ext uri="{FF2B5EF4-FFF2-40B4-BE49-F238E27FC236}">
                <a16:creationId xmlns:a16="http://schemas.microsoft.com/office/drawing/2014/main" id="{AEA58EF3-86E4-53B0-F43D-905E31E62D27}"/>
              </a:ext>
            </a:extLst>
          </p:cNvPr>
          <p:cNvSpPr>
            <a:spLocks noGrp="1"/>
          </p:cNvSpPr>
          <p:nvPr>
            <p:ph type="subTitle" idx="1"/>
          </p:nvPr>
        </p:nvSpPr>
        <p:spPr>
          <a:xfrm>
            <a:off x="0" y="530359"/>
            <a:ext cx="8857742" cy="4087120"/>
          </a:xfrm>
        </p:spPr>
        <p:txBody>
          <a:bodyPr vert="horz" wrap="square" numCol="3" anchor="ctr" anchorCtr="1">
            <a:noAutofit/>
          </a:bodyPr>
          <a:lstStyle/>
          <a:p>
            <a:pPr algn="just">
              <a:lnSpc>
                <a:spcPct val="115000"/>
              </a:lnSpc>
              <a:spcAft>
                <a:spcPts val="800"/>
              </a:spcAft>
            </a:pPr>
            <a:r>
              <a:rPr lang="pt-BR" sz="1100" kern="100">
                <a:effectLst/>
                <a:latin typeface="Montserrat" panose="00000500000000000000" pitchFamily="2" charset="0"/>
                <a:ea typeface="Aptos" panose="020B0004020202020204" pitchFamily="34" charset="0"/>
                <a:cs typeface="Times New Roman" panose="02020603050405020304" pitchFamily="18" charset="0"/>
              </a:rPr>
              <a:t>         Na </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quarta-feira (31/12), os Estados Unidos divulgam os pedidos semanais de seguro-desemprego, encerrando a semana encurtada. Já na quinta-feira (02/01), Zona do Euro, Reino Unido, Brasil e Estados Unidos divulgam os </a:t>
            </a:r>
            <a:r>
              <a:rPr lang="pt-BR" sz="1100" kern="100" dirty="0" err="1">
                <a:effectLst/>
                <a:latin typeface="Montserrat" panose="00000500000000000000" pitchFamily="2" charset="0"/>
                <a:ea typeface="Aptos" panose="020B0004020202020204" pitchFamily="34" charset="0"/>
                <a:cs typeface="Times New Roman" panose="02020603050405020304" pitchFamily="18" charset="0"/>
              </a:rPr>
              <a:t>PMIs</a:t>
            </a: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 industriais, oferecendo uma leitura comparativa do ritmo de atividade no início de 2026.</a:t>
            </a:r>
          </a:p>
          <a:p>
            <a:pPr algn="just">
              <a:lnSpc>
                <a:spcPct val="115000"/>
              </a:lnSpc>
              <a:spcAft>
                <a:spcPts val="800"/>
              </a:spcAft>
            </a:pPr>
            <a:r>
              <a:rPr lang="pt-BR" sz="1100" kern="100" dirty="0">
                <a:effectLst/>
                <a:latin typeface="Montserrat" panose="00000500000000000000" pitchFamily="2" charset="0"/>
                <a:ea typeface="Aptos" panose="020B0004020202020204" pitchFamily="34" charset="0"/>
                <a:cs typeface="Times New Roman" panose="02020603050405020304" pitchFamily="18" charset="0"/>
              </a:rPr>
              <a:t>.</a:t>
            </a:r>
          </a:p>
        </p:txBody>
      </p:sp>
      <p:sp>
        <p:nvSpPr>
          <p:cNvPr id="4" name="Slide Number Placeholder 5">
            <a:extLst>
              <a:ext uri="{FF2B5EF4-FFF2-40B4-BE49-F238E27FC236}">
                <a16:creationId xmlns:a16="http://schemas.microsoft.com/office/drawing/2014/main" id="{910AF274-DA21-E281-4EE7-73C8AF08887D}"/>
              </a:ext>
            </a:extLst>
          </p:cNvPr>
          <p:cNvSpPr txBox="1">
            <a:spLocks/>
          </p:cNvSpPr>
          <p:nvPr/>
        </p:nvSpPr>
        <p:spPr>
          <a:xfrm>
            <a:off x="0" y="4635073"/>
            <a:ext cx="9144000" cy="553294"/>
          </a:xfrm>
          <a:prstGeom prst="rect">
            <a:avLst/>
          </a:prstGeom>
        </p:spPr>
        <p:txBody>
          <a:bodyPr vert="horz" lIns="91440" tIns="45720" rIns="91440" bIns="45720" rtlCol="0" anchor="ctr"/>
          <a:lstStyle>
            <a:defPPr>
              <a:defRPr lang="en-US"/>
            </a:defPPr>
            <a:lvl1pPr marL="0" algn="r" defTabSz="914400" rtl="0" eaLnBrk="1" latinLnBrk="0" hangingPunct="1">
              <a:defRPr lang="pt-BR" sz="1000" kern="1200" smtClean="0">
                <a:solidFill>
                  <a:srgbClr val="69747A"/>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pt-BR" sz="750" dirty="0">
                <a:solidFill>
                  <a:schemeClr val="bg1"/>
                </a:solidFill>
                <a:latin typeface="Montserrat" panose="00000500000000000000" pitchFamily="2" charset="0"/>
              </a:rPr>
              <a:t>Nota: Estes comentários não devem ser interpretados como recomendação de compra ou venda de qualquer instrumento financeiro, ou de participação em qualquer estratégia de negócios. A CNseg não se responsabiliza por ações tomadas com base nas informações aqui contidas e por eventuais perdas resultantes desses atos. Este material é para uso exclusivo de seus destinatários e não pode ser reproduzido ou redistribuído, no todo ou em parte, sem o prévio consentimento da CNseg. </a:t>
            </a:r>
          </a:p>
        </p:txBody>
      </p:sp>
      <p:graphicFrame>
        <p:nvGraphicFramePr>
          <p:cNvPr id="8" name="Objeto 7">
            <a:extLst>
              <a:ext uri="{FF2B5EF4-FFF2-40B4-BE49-F238E27FC236}">
                <a16:creationId xmlns:a16="http://schemas.microsoft.com/office/drawing/2014/main" id="{A84AD22F-4063-0F48-8E18-A15E9E78D737}"/>
              </a:ext>
            </a:extLst>
          </p:cNvPr>
          <p:cNvGraphicFramePr>
            <a:graphicFrameLocks/>
          </p:cNvGraphicFramePr>
          <p:nvPr/>
        </p:nvGraphicFramePr>
        <p:xfrm>
          <a:off x="6834188" y="155575"/>
          <a:ext cx="2103437" cy="225425"/>
        </p:xfrm>
        <a:graphic>
          <a:graphicData uri="http://schemas.openxmlformats.org/presentationml/2006/ole">
            <mc:AlternateContent xmlns:mc="http://schemas.openxmlformats.org/markup-compatibility/2006">
              <mc:Choice xmlns:v="urn:schemas-microsoft-com:vml" Requires="v">
                <p:oleObj name="Macro-Enabled Worksheet" r:id="rId6" imgW="2209952" imgH="190500" progId="Excel.SheetMacroEnabled.12">
                  <p:link updateAutomatic="1"/>
                </p:oleObj>
              </mc:Choice>
              <mc:Fallback>
                <p:oleObj name="Macro-Enabled Worksheet" r:id="rId6" imgW="2209952" imgH="190500" progId="Excel.SheetMacroEnabled.12">
                  <p:link updateAutomatic="1"/>
                  <p:pic>
                    <p:nvPicPr>
                      <p:cNvPr id="8" name="Objeto 7">
                        <a:extLst>
                          <a:ext uri="{FF2B5EF4-FFF2-40B4-BE49-F238E27FC236}">
                            <a16:creationId xmlns:a16="http://schemas.microsoft.com/office/drawing/2014/main" id="{E5B9F0E2-356D-4F48-4A4C-DFF6B34D98DE}"/>
                          </a:ext>
                        </a:extLst>
                      </p:cNvPr>
                      <p:cNvPicPr preferRelativeResize="0"/>
                      <p:nvPr/>
                    </p:nvPicPr>
                    <p:blipFill>
                      <a:blip r:embed="rId7"/>
                      <a:stretch>
                        <a:fillRect/>
                      </a:stretch>
                    </p:blipFill>
                    <p:spPr>
                      <a:xfrm>
                        <a:off x="6834188" y="155575"/>
                        <a:ext cx="2103437" cy="225425"/>
                      </a:xfrm>
                      <a:prstGeom prst="rect">
                        <a:avLst/>
                      </a:prstGeom>
                    </p:spPr>
                  </p:pic>
                </p:oleObj>
              </mc:Fallback>
            </mc:AlternateContent>
          </a:graphicData>
        </a:graphic>
      </p:graphicFrame>
    </p:spTree>
    <p:extLst>
      <p:ext uri="{BB962C8B-B14F-4D97-AF65-F5344CB8AC3E}">
        <p14:creationId xmlns:p14="http://schemas.microsoft.com/office/powerpoint/2010/main" val="378792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pic>
        <p:nvPicPr>
          <p:cNvPr id="3" name="Imagem 2" descr="Tela de computador com fundo azul&#10;&#10;Descrição gerada automaticamente com confiança baixa">
            <a:extLst>
              <a:ext uri="{FF2B5EF4-FFF2-40B4-BE49-F238E27FC236}">
                <a16:creationId xmlns:a16="http://schemas.microsoft.com/office/drawing/2014/main" id="{6B0DC71F-37CD-C55A-EC60-F365F064AA20}"/>
              </a:ext>
            </a:extLst>
          </p:cNvPr>
          <p:cNvPicPr>
            <a:picLocks noChangeAspect="1"/>
          </p:cNvPicPr>
          <p:nvPr/>
        </p:nvPicPr>
        <p:blipFill>
          <a:blip r:embed="rId3"/>
          <a:stretch>
            <a:fillRect/>
          </a:stretch>
        </p:blipFill>
        <p:spPr>
          <a:xfrm>
            <a:off x="6117579" y="0"/>
            <a:ext cx="3113126" cy="5143500"/>
          </a:xfrm>
          <a:prstGeom prst="rect">
            <a:avLst/>
          </a:prstGeom>
        </p:spPr>
      </p:pic>
      <p:graphicFrame>
        <p:nvGraphicFramePr>
          <p:cNvPr id="18" name="Objeto 17">
            <a:extLst>
              <a:ext uri="{FF2B5EF4-FFF2-40B4-BE49-F238E27FC236}">
                <a16:creationId xmlns:a16="http://schemas.microsoft.com/office/drawing/2014/main" id="{773666FE-8C12-B95B-89A2-12E78D7C5768}"/>
              </a:ext>
            </a:extLst>
          </p:cNvPr>
          <p:cNvGraphicFramePr>
            <a:graphicFrameLocks/>
          </p:cNvGraphicFramePr>
          <p:nvPr>
            <p:extLst>
              <p:ext uri="{D42A27DB-BD31-4B8C-83A1-F6EECF244321}">
                <p14:modId xmlns:p14="http://schemas.microsoft.com/office/powerpoint/2010/main" val="3599782601"/>
              </p:ext>
            </p:extLst>
          </p:nvPr>
        </p:nvGraphicFramePr>
        <p:xfrm>
          <a:off x="6837363" y="169863"/>
          <a:ext cx="2103437" cy="225425"/>
        </p:xfrm>
        <a:graphic>
          <a:graphicData uri="http://schemas.openxmlformats.org/presentationml/2006/ole">
            <mc:AlternateContent xmlns:mc="http://schemas.openxmlformats.org/markup-compatibility/2006">
              <mc:Choice xmlns:v="urn:schemas-microsoft-com:vml" Requires="v">
                <p:oleObj name="Macro-Enabled Worksheet" r:id="rId4" imgW="2209952" imgH="190500" progId="Excel.SheetMacroEnabled.12">
                  <p:link updateAutomatic="1"/>
                </p:oleObj>
              </mc:Choice>
              <mc:Fallback>
                <p:oleObj name="Macro-Enabled Worksheet" r:id="rId4" imgW="2209952" imgH="190500" progId="Excel.SheetMacroEnabled.12">
                  <p:link updateAutomatic="1"/>
                  <p:pic>
                    <p:nvPicPr>
                      <p:cNvPr id="7" name="Objeto 6">
                        <a:extLst>
                          <a:ext uri="{FF2B5EF4-FFF2-40B4-BE49-F238E27FC236}">
                            <a16:creationId xmlns:a16="http://schemas.microsoft.com/office/drawing/2014/main" id="{E795323F-F962-380C-B551-0E600716ED8A}"/>
                          </a:ext>
                        </a:extLst>
                      </p:cNvPr>
                      <p:cNvPicPr preferRelativeResize="0"/>
                      <p:nvPr/>
                    </p:nvPicPr>
                    <p:blipFill>
                      <a:blip r:embed="rId5"/>
                      <a:stretch>
                        <a:fillRect/>
                      </a:stretch>
                    </p:blipFill>
                    <p:spPr>
                      <a:xfrm>
                        <a:off x="6837363" y="169863"/>
                        <a:ext cx="2103437" cy="225425"/>
                      </a:xfrm>
                      <a:prstGeom prst="rect">
                        <a:avLst/>
                      </a:prstGeom>
                    </p:spPr>
                  </p:pic>
                </p:oleObj>
              </mc:Fallback>
            </mc:AlternateContent>
          </a:graphicData>
        </a:graphic>
      </p:graphicFrame>
      <p:graphicFrame>
        <p:nvGraphicFramePr>
          <p:cNvPr id="17" name="Objeto 16">
            <a:extLst>
              <a:ext uri="{FF2B5EF4-FFF2-40B4-BE49-F238E27FC236}">
                <a16:creationId xmlns:a16="http://schemas.microsoft.com/office/drawing/2014/main" id="{61DF7A9D-D399-230B-9B84-E9190D7813C9}"/>
              </a:ext>
            </a:extLst>
          </p:cNvPr>
          <p:cNvGraphicFramePr>
            <a:graphicFrameLocks/>
          </p:cNvGraphicFramePr>
          <p:nvPr>
            <p:extLst>
              <p:ext uri="{D42A27DB-BD31-4B8C-83A1-F6EECF244321}">
                <p14:modId xmlns:p14="http://schemas.microsoft.com/office/powerpoint/2010/main" val="3003371055"/>
              </p:ext>
            </p:extLst>
          </p:nvPr>
        </p:nvGraphicFramePr>
        <p:xfrm>
          <a:off x="6834188" y="155575"/>
          <a:ext cx="2103437" cy="225425"/>
        </p:xfrm>
        <a:graphic>
          <a:graphicData uri="http://schemas.openxmlformats.org/presentationml/2006/ole">
            <mc:AlternateContent xmlns:mc="http://schemas.openxmlformats.org/markup-compatibility/2006">
              <mc:Choice xmlns:v="urn:schemas-microsoft-com:vml" Requires="v">
                <p:oleObj name="Macro-Enabled Worksheet" r:id="rId6" imgW="2209952" imgH="190500" progId="Excel.SheetMacroEnabled.12">
                  <p:link updateAutomatic="1"/>
                </p:oleObj>
              </mc:Choice>
              <mc:Fallback>
                <p:oleObj name="Macro-Enabled Worksheet" r:id="rId6" imgW="2209952" imgH="190500" progId="Excel.SheetMacroEnabled.12">
                  <p:link updateAutomatic="1"/>
                  <p:pic>
                    <p:nvPicPr>
                      <p:cNvPr id="3" name="Objeto 2">
                        <a:extLst>
                          <a:ext uri="{FF2B5EF4-FFF2-40B4-BE49-F238E27FC236}">
                            <a16:creationId xmlns:a16="http://schemas.microsoft.com/office/drawing/2014/main" id="{29B73990-BB7C-5AD1-B419-5F0D56AE569B}"/>
                          </a:ext>
                        </a:extLst>
                      </p:cNvPr>
                      <p:cNvPicPr preferRelativeResize="0"/>
                      <p:nvPr/>
                    </p:nvPicPr>
                    <p:blipFill>
                      <a:blip r:embed="rId7"/>
                      <a:stretch>
                        <a:fillRect/>
                      </a:stretch>
                    </p:blipFill>
                    <p:spPr>
                      <a:xfrm>
                        <a:off x="6834188" y="155575"/>
                        <a:ext cx="2103437" cy="225425"/>
                      </a:xfrm>
                      <a:prstGeom prst="rect">
                        <a:avLst/>
                      </a:prstGeom>
                    </p:spPr>
                  </p:pic>
                </p:oleObj>
              </mc:Fallback>
            </mc:AlternateContent>
          </a:graphicData>
        </a:graphic>
      </p:graphicFrame>
      <p:graphicFrame>
        <p:nvGraphicFramePr>
          <p:cNvPr id="16" name="Objeto 15">
            <a:extLst>
              <a:ext uri="{FF2B5EF4-FFF2-40B4-BE49-F238E27FC236}">
                <a16:creationId xmlns:a16="http://schemas.microsoft.com/office/drawing/2014/main" id="{6E9CCBD2-1BBD-C798-3603-49466622471C}"/>
              </a:ext>
            </a:extLst>
          </p:cNvPr>
          <p:cNvGraphicFramePr>
            <a:graphicFrameLocks noChangeAspect="1"/>
          </p:cNvGraphicFramePr>
          <p:nvPr>
            <p:extLst>
              <p:ext uri="{D42A27DB-BD31-4B8C-83A1-F6EECF244321}">
                <p14:modId xmlns:p14="http://schemas.microsoft.com/office/powerpoint/2010/main" val="1652822765"/>
              </p:ext>
            </p:extLst>
          </p:nvPr>
        </p:nvGraphicFramePr>
        <p:xfrm>
          <a:off x="471488" y="4953000"/>
          <a:ext cx="3994150" cy="190500"/>
        </p:xfrm>
        <a:graphic>
          <a:graphicData uri="http://schemas.openxmlformats.org/presentationml/2006/ole">
            <mc:AlternateContent xmlns:mc="http://schemas.openxmlformats.org/markup-compatibility/2006">
              <mc:Choice xmlns:v="urn:schemas-microsoft-com:vml" Requires="v">
                <p:oleObj name="Macro-Enabled Worksheet" r:id="rId8" imgW="4184570" imgH="190500" progId="Excel.SheetMacroEnabled.12">
                  <p:link updateAutomatic="1"/>
                </p:oleObj>
              </mc:Choice>
              <mc:Fallback>
                <p:oleObj name="Macro-Enabled Worksheet" r:id="rId8" imgW="4184570" imgH="190500" progId="Excel.SheetMacroEnabled.12">
                  <p:link updateAutomatic="1"/>
                  <p:pic>
                    <p:nvPicPr>
                      <p:cNvPr id="0" name=""/>
                      <p:cNvPicPr/>
                      <p:nvPr/>
                    </p:nvPicPr>
                    <p:blipFill>
                      <a:blip r:embed="rId9"/>
                      <a:stretch>
                        <a:fillRect/>
                      </a:stretch>
                    </p:blipFill>
                    <p:spPr>
                      <a:xfrm>
                        <a:off x="471488" y="4953000"/>
                        <a:ext cx="3994150" cy="190500"/>
                      </a:xfrm>
                      <a:prstGeom prst="rect">
                        <a:avLst/>
                      </a:prstGeom>
                    </p:spPr>
                  </p:pic>
                </p:oleObj>
              </mc:Fallback>
            </mc:AlternateContent>
          </a:graphicData>
        </a:graphic>
      </p:graphicFrame>
      <p:graphicFrame>
        <p:nvGraphicFramePr>
          <p:cNvPr id="15" name="Objeto 14">
            <a:extLst>
              <a:ext uri="{FF2B5EF4-FFF2-40B4-BE49-F238E27FC236}">
                <a16:creationId xmlns:a16="http://schemas.microsoft.com/office/drawing/2014/main" id="{A3F7AF7F-89DB-AD45-8D38-162962CA2639}"/>
              </a:ext>
            </a:extLst>
          </p:cNvPr>
          <p:cNvGraphicFramePr>
            <a:graphicFrameLocks noChangeAspect="1"/>
          </p:cNvGraphicFramePr>
          <p:nvPr>
            <p:extLst>
              <p:ext uri="{D42A27DB-BD31-4B8C-83A1-F6EECF244321}">
                <p14:modId xmlns:p14="http://schemas.microsoft.com/office/powerpoint/2010/main" val="3381150826"/>
              </p:ext>
            </p:extLst>
          </p:nvPr>
        </p:nvGraphicFramePr>
        <p:xfrm>
          <a:off x="471488" y="4667250"/>
          <a:ext cx="3959225" cy="323850"/>
        </p:xfrm>
        <a:graphic>
          <a:graphicData uri="http://schemas.openxmlformats.org/presentationml/2006/ole">
            <mc:AlternateContent xmlns:mc="http://schemas.openxmlformats.org/markup-compatibility/2006">
              <mc:Choice xmlns:v="urn:schemas-microsoft-com:vml" Requires="v">
                <p:oleObj name="Macro-Enabled Worksheet" r:id="rId10" imgW="4184570" imgH="323850" progId="Excel.SheetMacroEnabled.12">
                  <p:link updateAutomatic="1"/>
                </p:oleObj>
              </mc:Choice>
              <mc:Fallback>
                <p:oleObj name="Macro-Enabled Worksheet" r:id="rId10" imgW="4184570" imgH="323850" progId="Excel.SheetMacroEnabled.12">
                  <p:link updateAutomatic="1"/>
                  <p:pic>
                    <p:nvPicPr>
                      <p:cNvPr id="0" name=""/>
                      <p:cNvPicPr/>
                      <p:nvPr/>
                    </p:nvPicPr>
                    <p:blipFill>
                      <a:blip r:embed="rId11"/>
                      <a:stretch>
                        <a:fillRect/>
                      </a:stretch>
                    </p:blipFill>
                    <p:spPr>
                      <a:xfrm>
                        <a:off x="471488" y="4667250"/>
                        <a:ext cx="3959225" cy="323850"/>
                      </a:xfrm>
                      <a:prstGeom prst="rect">
                        <a:avLst/>
                      </a:prstGeom>
                    </p:spPr>
                  </p:pic>
                </p:oleObj>
              </mc:Fallback>
            </mc:AlternateContent>
          </a:graphicData>
        </a:graphic>
      </p:graphicFrame>
      <p:graphicFrame>
        <p:nvGraphicFramePr>
          <p:cNvPr id="14" name="Objeto 13">
            <a:extLst>
              <a:ext uri="{FF2B5EF4-FFF2-40B4-BE49-F238E27FC236}">
                <a16:creationId xmlns:a16="http://schemas.microsoft.com/office/drawing/2014/main" id="{9E37C572-9F2B-4B66-4881-41F3C654FFB9}"/>
              </a:ext>
            </a:extLst>
          </p:cNvPr>
          <p:cNvGraphicFramePr>
            <a:graphicFrameLocks noChangeAspect="1"/>
          </p:cNvGraphicFramePr>
          <p:nvPr>
            <p:extLst>
              <p:ext uri="{D42A27DB-BD31-4B8C-83A1-F6EECF244321}">
                <p14:modId xmlns:p14="http://schemas.microsoft.com/office/powerpoint/2010/main" val="4223935397"/>
              </p:ext>
            </p:extLst>
          </p:nvPr>
        </p:nvGraphicFramePr>
        <p:xfrm>
          <a:off x="476250" y="4471988"/>
          <a:ext cx="3989388" cy="185737"/>
        </p:xfrm>
        <a:graphic>
          <a:graphicData uri="http://schemas.openxmlformats.org/presentationml/2006/ole">
            <mc:AlternateContent xmlns:mc="http://schemas.openxmlformats.org/markup-compatibility/2006">
              <mc:Choice xmlns:v="urn:schemas-microsoft-com:vml" Requires="v">
                <p:oleObj name="Macro-Enabled Worksheet" r:id="rId12" imgW="4184570" imgH="190500" progId="Excel.SheetMacroEnabled.12">
                  <p:link updateAutomatic="1"/>
                </p:oleObj>
              </mc:Choice>
              <mc:Fallback>
                <p:oleObj name="Macro-Enabled Worksheet" r:id="rId12" imgW="4184570" imgH="190500" progId="Excel.SheetMacroEnabled.12">
                  <p:link updateAutomatic="1"/>
                  <p:pic>
                    <p:nvPicPr>
                      <p:cNvPr id="0" name=""/>
                      <p:cNvPicPr/>
                      <p:nvPr/>
                    </p:nvPicPr>
                    <p:blipFill>
                      <a:blip r:embed="rId13"/>
                      <a:stretch>
                        <a:fillRect/>
                      </a:stretch>
                    </p:blipFill>
                    <p:spPr>
                      <a:xfrm>
                        <a:off x="476250" y="4471988"/>
                        <a:ext cx="3989388" cy="185737"/>
                      </a:xfrm>
                      <a:prstGeom prst="rect">
                        <a:avLst/>
                      </a:prstGeom>
                    </p:spPr>
                  </p:pic>
                </p:oleObj>
              </mc:Fallback>
            </mc:AlternateContent>
          </a:graphicData>
        </a:graphic>
      </p:graphicFrame>
      <p:sp>
        <p:nvSpPr>
          <p:cNvPr id="4" name="Google Shape;93;p17">
            <a:extLst>
              <a:ext uri="{FF2B5EF4-FFF2-40B4-BE49-F238E27FC236}">
                <a16:creationId xmlns:a16="http://schemas.microsoft.com/office/drawing/2014/main" id="{15862E55-91E5-022B-D4B6-B8AB38AB69D8}"/>
              </a:ext>
            </a:extLst>
          </p:cNvPr>
          <p:cNvSpPr txBox="1"/>
          <p:nvPr/>
        </p:nvSpPr>
        <p:spPr>
          <a:xfrm>
            <a:off x="211200" y="83501"/>
            <a:ext cx="4360800" cy="492412"/>
          </a:xfrm>
          <a:prstGeom prst="rect">
            <a:avLst/>
          </a:prstGeom>
          <a:noFill/>
          <a:ln>
            <a:noFill/>
          </a:ln>
        </p:spPr>
        <p:txBody>
          <a:bodyPr spcFirstLastPara="1" wrap="square" lIns="0" tIns="91425" rIns="91425" bIns="91425" anchor="t" anchorCtr="0">
            <a:spAutoFit/>
          </a:bodyPr>
          <a:lstStyle/>
          <a:p>
            <a:pPr marL="0" lvl="0" indent="0" algn="l" rtl="0">
              <a:spcBef>
                <a:spcPts val="0"/>
              </a:spcBef>
              <a:spcAft>
                <a:spcPts val="0"/>
              </a:spcAft>
              <a:buNone/>
            </a:pPr>
            <a:r>
              <a:rPr lang="pt-BR" sz="1000" b="1" dirty="0">
                <a:solidFill>
                  <a:schemeClr val="tx1">
                    <a:lumMod val="65000"/>
                    <a:lumOff val="35000"/>
                  </a:schemeClr>
                </a:solidFill>
                <a:effectLst>
                  <a:outerShdw blurRad="38100" dist="38100" dir="2700000" algn="tl">
                    <a:srgbClr val="000000">
                      <a:alpha val="43137"/>
                    </a:srgbClr>
                  </a:outerShdw>
                </a:effectLst>
                <a:latin typeface="Montserrat SemiBold"/>
                <a:ea typeface="Montserrat SemiBold"/>
                <a:cs typeface="Montserrat SemiBold"/>
                <a:sym typeface="Montserrat SemiBold"/>
              </a:rPr>
              <a:t>CNSEG • Acompanhamento das Expectativas Econômicas</a:t>
            </a:r>
          </a:p>
          <a:p>
            <a:pPr marL="0" lvl="0" indent="0" algn="l" rtl="0">
              <a:spcBef>
                <a:spcPts val="0"/>
              </a:spcBef>
              <a:spcAft>
                <a:spcPts val="0"/>
              </a:spcAft>
              <a:buNone/>
            </a:pPr>
            <a:endParaRPr lang="pt-BR" sz="1000" b="1" dirty="0">
              <a:solidFill>
                <a:schemeClr val="tx1">
                  <a:lumMod val="65000"/>
                  <a:lumOff val="35000"/>
                </a:schemeClr>
              </a:solidFill>
              <a:effectLst>
                <a:outerShdw blurRad="38100" dist="38100" dir="2700000" algn="tl">
                  <a:srgbClr val="000000">
                    <a:alpha val="43137"/>
                  </a:srgbClr>
                </a:outerShdw>
              </a:effectLst>
              <a:latin typeface="Montserrat SemiBold"/>
              <a:ea typeface="Montserrat SemiBold"/>
              <a:cs typeface="Montserrat SemiBold"/>
              <a:sym typeface="Montserrat SemiBold"/>
            </a:endParaRPr>
          </a:p>
        </p:txBody>
      </p:sp>
      <p:graphicFrame>
        <p:nvGraphicFramePr>
          <p:cNvPr id="2" name="Objeto 1">
            <a:extLst>
              <a:ext uri="{FF2B5EF4-FFF2-40B4-BE49-F238E27FC236}">
                <a16:creationId xmlns:a16="http://schemas.microsoft.com/office/drawing/2014/main" id="{DBA7CA36-C095-8FA4-8D97-5FC70AAFEA70}"/>
              </a:ext>
            </a:extLst>
          </p:cNvPr>
          <p:cNvGraphicFramePr>
            <a:graphicFrameLocks/>
          </p:cNvGraphicFramePr>
          <p:nvPr>
            <p:extLst>
              <p:ext uri="{D42A27DB-BD31-4B8C-83A1-F6EECF244321}">
                <p14:modId xmlns:p14="http://schemas.microsoft.com/office/powerpoint/2010/main" val="3674763905"/>
              </p:ext>
            </p:extLst>
          </p:nvPr>
        </p:nvGraphicFramePr>
        <p:xfrm>
          <a:off x="248992" y="457200"/>
          <a:ext cx="8646016" cy="3986213"/>
        </p:xfrm>
        <a:graphic>
          <a:graphicData uri="http://schemas.openxmlformats.org/presentationml/2006/ole">
            <mc:AlternateContent xmlns:mc="http://schemas.openxmlformats.org/markup-compatibility/2006">
              <mc:Choice xmlns:v="urn:schemas-microsoft-com:vml" Requires="v">
                <p:oleObj name="Macro-Enabled Worksheet" r:id="rId14" imgW="9924936" imgH="3911735" progId="Excel.SheetMacroEnabled.12">
                  <p:link updateAutomatic="1"/>
                </p:oleObj>
              </mc:Choice>
              <mc:Fallback>
                <p:oleObj name="Macro-Enabled Worksheet" r:id="rId14" imgW="9924936" imgH="3911735" progId="Excel.SheetMacroEnabled.12">
                  <p:link updateAutomatic="1"/>
                  <p:pic>
                    <p:nvPicPr>
                      <p:cNvPr id="0" name=""/>
                      <p:cNvPicPr/>
                      <p:nvPr/>
                    </p:nvPicPr>
                    <p:blipFill>
                      <a:blip r:embed="rId15"/>
                      <a:stretch>
                        <a:fillRect/>
                      </a:stretch>
                    </p:blipFill>
                    <p:spPr>
                      <a:xfrm>
                        <a:off x="248992" y="457200"/>
                        <a:ext cx="8646016" cy="3986213"/>
                      </a:xfrm>
                      <a:prstGeom prst="rect">
                        <a:avLst/>
                      </a:prstGeom>
                      <a:ln w="28575">
                        <a:solidFill>
                          <a:srgbClr val="8A8A8A"/>
                        </a:solidFill>
                      </a:ln>
                    </p:spPr>
                  </p:pic>
                </p:oleObj>
              </mc:Fallback>
            </mc:AlternateContent>
          </a:graphicData>
        </a:graphic>
      </p:graphicFrame>
    </p:spTree>
    <p:extLst>
      <p:ext uri="{BB962C8B-B14F-4D97-AF65-F5344CB8AC3E}">
        <p14:creationId xmlns:p14="http://schemas.microsoft.com/office/powerpoint/2010/main" val="2049673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9106"/>
        </a:solidFill>
        <a:effectLst/>
      </p:bgPr>
    </p:bg>
    <p:spTree>
      <p:nvGrpSpPr>
        <p:cNvPr id="1" name="Shape 126"/>
        <p:cNvGrpSpPr/>
        <p:nvPr/>
      </p:nvGrpSpPr>
      <p:grpSpPr>
        <a:xfrm>
          <a:off x="0" y="0"/>
          <a:ext cx="0" cy="0"/>
          <a:chOff x="0" y="0"/>
          <a:chExt cx="0" cy="0"/>
        </a:xfrm>
      </p:grpSpPr>
      <p:pic>
        <p:nvPicPr>
          <p:cNvPr id="2" name="Imagem 1">
            <a:extLst>
              <a:ext uri="{FF2B5EF4-FFF2-40B4-BE49-F238E27FC236}">
                <a16:creationId xmlns:a16="http://schemas.microsoft.com/office/drawing/2014/main" id="{024AF655-5EC2-7E64-6242-5ABA6223D069}"/>
              </a:ext>
            </a:extLst>
          </p:cNvPr>
          <p:cNvPicPr>
            <a:picLocks noChangeAspect="1"/>
          </p:cNvPicPr>
          <p:nvPr/>
        </p:nvPicPr>
        <p:blipFill>
          <a:blip r:embed="rId3"/>
          <a:srcRect/>
          <a:stretch/>
        </p:blipFill>
        <p:spPr>
          <a:xfrm>
            <a:off x="0" y="0"/>
            <a:ext cx="9233012" cy="5143500"/>
          </a:xfrm>
          <a:prstGeom prst="rect">
            <a:avLst/>
          </a:prstGeom>
        </p:spPr>
      </p:pic>
      <p:sp>
        <p:nvSpPr>
          <p:cNvPr id="128" name="Google Shape;128;p22"/>
          <p:cNvSpPr txBox="1"/>
          <p:nvPr/>
        </p:nvSpPr>
        <p:spPr>
          <a:xfrm>
            <a:off x="0" y="2107950"/>
            <a:ext cx="9144000" cy="1421700"/>
          </a:xfrm>
          <a:prstGeom prst="rect">
            <a:avLst/>
          </a:prstGeom>
          <a:no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None/>
            </a:pPr>
            <a:r>
              <a:rPr lang="en" sz="6400"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rPr>
              <a:t>Dúvidas</a:t>
            </a:r>
            <a:r>
              <a:rPr lang="en" sz="6400" b="1"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rPr>
              <a:t>?</a:t>
            </a:r>
            <a:endParaRPr sz="6400" b="1" dirty="0">
              <a:solidFill>
                <a:srgbClr val="FCBF00"/>
              </a:solidFill>
              <a:effectLst>
                <a:outerShdw blurRad="38100" dist="38100" dir="2700000" algn="tl">
                  <a:srgbClr val="000000">
                    <a:alpha val="43137"/>
                  </a:srgbClr>
                </a:outerShdw>
              </a:effectLst>
              <a:latin typeface="Montserrat Black"/>
              <a:ea typeface="Montserrat Black"/>
              <a:cs typeface="Montserrat Black"/>
              <a:sym typeface="Montserrat Black"/>
            </a:endParaRPr>
          </a:p>
        </p:txBody>
      </p:sp>
      <p:sp>
        <p:nvSpPr>
          <p:cNvPr id="129" name="Google Shape;129;p22"/>
          <p:cNvSpPr txBox="1"/>
          <p:nvPr/>
        </p:nvSpPr>
        <p:spPr>
          <a:xfrm>
            <a:off x="1" y="3860850"/>
            <a:ext cx="9144000" cy="738633"/>
          </a:xfrm>
          <a:prstGeom prst="rect">
            <a:avLst/>
          </a:prstGeom>
          <a:noFill/>
          <a:ln>
            <a:noFill/>
          </a:ln>
        </p:spPr>
        <p:txBody>
          <a:bodyPr spcFirstLastPara="1" wrap="square" lIns="91425" tIns="91425" rIns="91425" bIns="91425" anchor="t" anchorCtr="0">
            <a:spAutoFit/>
          </a:bodyPr>
          <a:lstStyle/>
          <a:p>
            <a:pPr marL="0" lvl="0" indent="0" algn="ctr" rtl="0">
              <a:lnSpc>
                <a:spcPct val="100000"/>
              </a:lnSpc>
              <a:spcBef>
                <a:spcPts val="0"/>
              </a:spcBef>
              <a:spcAft>
                <a:spcPts val="0"/>
              </a:spcAft>
              <a:buNone/>
            </a:pPr>
            <a:r>
              <a:rPr lang="pt-BR" sz="1800" b="1" dirty="0">
                <a:solidFill>
                  <a:srgbClr val="FCBF00"/>
                </a:solidFill>
                <a:effectLst>
                  <a:outerShdw blurRad="38100" dist="38100" dir="2700000" algn="tl">
                    <a:srgbClr val="000000">
                      <a:alpha val="43137"/>
                    </a:srgbClr>
                  </a:outerShdw>
                </a:effectLst>
                <a:latin typeface="Montserrat"/>
                <a:ea typeface="Montserrat"/>
                <a:cs typeface="Montserrat"/>
                <a:sym typeface="Montserrat"/>
              </a:rPr>
              <a:t>SUPERINTENDÊNCIA DE ESTUDOS E PROJETOS - SUESP</a:t>
            </a:r>
            <a:endParaRPr sz="1800" b="1" dirty="0">
              <a:solidFill>
                <a:srgbClr val="FCBF00"/>
              </a:solidFill>
              <a:effectLst>
                <a:outerShdw blurRad="38100" dist="38100" dir="2700000" algn="tl">
                  <a:srgbClr val="000000">
                    <a:alpha val="43137"/>
                  </a:srgbClr>
                </a:outerShdw>
              </a:effectLst>
              <a:latin typeface="Montserrat"/>
              <a:ea typeface="Montserrat"/>
              <a:cs typeface="Montserrat"/>
              <a:sym typeface="Montserrat"/>
            </a:endParaRPr>
          </a:p>
          <a:p>
            <a:pPr marL="0" lvl="0" indent="0" algn="ctr" rtl="0">
              <a:lnSpc>
                <a:spcPct val="100000"/>
              </a:lnSpc>
              <a:spcBef>
                <a:spcPts val="0"/>
              </a:spcBef>
              <a:spcAft>
                <a:spcPts val="0"/>
              </a:spcAft>
              <a:buNone/>
            </a:pPr>
            <a:r>
              <a:rPr lang="en" sz="1800" b="1" dirty="0">
                <a:solidFill>
                  <a:schemeClr val="lt1"/>
                </a:solidFill>
                <a:effectLst>
                  <a:outerShdw blurRad="38100" dist="38100" dir="2700000" algn="tl">
                    <a:srgbClr val="000000">
                      <a:alpha val="43137"/>
                    </a:srgbClr>
                  </a:outerShdw>
                </a:effectLst>
                <a:latin typeface="Montserrat"/>
                <a:ea typeface="Montserrat"/>
                <a:cs typeface="Montserrat"/>
                <a:sym typeface="Montserrat"/>
                <a:hlinkClick r:id="rId4">
                  <a:extLst>
                    <a:ext uri="{A12FA001-AC4F-418D-AE19-62706E023703}">
                      <ahyp:hlinkClr xmlns:ahyp="http://schemas.microsoft.com/office/drawing/2018/hyperlinkcolor" val="tx"/>
                    </a:ext>
                  </a:extLst>
                </a:hlinkClick>
              </a:rPr>
              <a:t>estudos@cnseg.org.br</a:t>
            </a:r>
            <a:endParaRPr sz="1800" b="1" dirty="0">
              <a:solidFill>
                <a:schemeClr val="lt1"/>
              </a:solidFill>
              <a:effectLst>
                <a:outerShdw blurRad="38100" dist="38100" dir="2700000" algn="tl">
                  <a:srgbClr val="000000">
                    <a:alpha val="43137"/>
                  </a:srgbClr>
                </a:outerShdw>
              </a:effectLst>
              <a:latin typeface="Montserrat"/>
              <a:ea typeface="Montserrat"/>
              <a:cs typeface="Montserrat"/>
              <a:sym typeface="Montserrat"/>
            </a:endParaRPr>
          </a:p>
        </p:txBody>
      </p:sp>
      <p:pic>
        <p:nvPicPr>
          <p:cNvPr id="3" name="Google Shape;56;p13">
            <a:extLst>
              <a:ext uri="{FF2B5EF4-FFF2-40B4-BE49-F238E27FC236}">
                <a16:creationId xmlns:a16="http://schemas.microsoft.com/office/drawing/2014/main" id="{4E1E9DF4-6310-0425-97E3-950F8A4832BC}"/>
              </a:ext>
            </a:extLst>
          </p:cNvPr>
          <p:cNvPicPr preferRelativeResize="0"/>
          <p:nvPr/>
        </p:nvPicPr>
        <p:blipFill>
          <a:blip r:embed="rId5">
            <a:alphaModFix/>
          </a:blip>
          <a:stretch>
            <a:fillRect/>
          </a:stretch>
        </p:blipFill>
        <p:spPr>
          <a:xfrm>
            <a:off x="3447574" y="257708"/>
            <a:ext cx="2248852" cy="1010224"/>
          </a:xfrm>
          <a:prstGeom prst="rect">
            <a:avLst/>
          </a:prstGeom>
          <a:noFill/>
          <a:ln>
            <a:noFill/>
          </a:ln>
          <a:effectLst>
            <a:outerShdw blurRad="50800" dist="25400" dir="2700000" algn="tl" rotWithShape="0">
              <a:prstClr val="black">
                <a:alpha val="50000"/>
              </a:prstClr>
            </a:outerShdw>
          </a:effec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db110db-e8b1-4613-af85-69949326a3b6">
      <Terms xmlns="http://schemas.microsoft.com/office/infopath/2007/PartnerControls"/>
    </lcf76f155ced4ddcb4097134ff3c332f>
    <TaxCatchAll xmlns="0c424d01-87ef-4b05-86f5-62798b6aca9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8E7ADA72884A7444A9C1D8B075F2C01F" ma:contentTypeVersion="13" ma:contentTypeDescription="Crie um novo documento." ma:contentTypeScope="" ma:versionID="192d0bc534a4f3e7dcbaec63f20299d6">
  <xsd:schema xmlns:xsd="http://www.w3.org/2001/XMLSchema" xmlns:xs="http://www.w3.org/2001/XMLSchema" xmlns:p="http://schemas.microsoft.com/office/2006/metadata/properties" xmlns:ns2="adb110db-e8b1-4613-af85-69949326a3b6" xmlns:ns3="0c424d01-87ef-4b05-86f5-62798b6aca95" targetNamespace="http://schemas.microsoft.com/office/2006/metadata/properties" ma:root="true" ma:fieldsID="9d8a832a551fb5444fb79a947942e3e7" ns2:_="" ns3:_="">
    <xsd:import namespace="adb110db-e8b1-4613-af85-69949326a3b6"/>
    <xsd:import namespace="0c424d01-87ef-4b05-86f5-62798b6aca95"/>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b110db-e8b1-4613-af85-69949326a3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Marcações de imagem" ma:readOnly="false" ma:fieldId="{5cf76f15-5ced-4ddc-b409-7134ff3c332f}" ma:taxonomyMulti="true" ma:sspId="fd7bd16d-1aea-442d-8482-4d602c963394" ma:termSetId="09814cd3-568e-fe90-9814-8d621ff8fb84" ma:anchorId="fba54fb3-c3e1-fe81-a776-ca4b69148c4d" ma:open="true" ma:isKeyword="false">
      <xsd:complexType>
        <xsd:sequence>
          <xsd:element ref="pc:Terms" minOccurs="0" maxOccurs="1"/>
        </xsd:sequence>
      </xsd:complex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424d01-87ef-4b05-86f5-62798b6aca95" elementFormDefault="qualified">
    <xsd:import namespace="http://schemas.microsoft.com/office/2006/documentManagement/types"/>
    <xsd:import namespace="http://schemas.microsoft.com/office/infopath/2007/PartnerControls"/>
    <xsd:element name="SharedWithUsers" ma:index="13"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talhes de Compartilhado Com" ma:internalName="SharedWithDetails" ma:readOnly="true">
      <xsd:simpleType>
        <xsd:restriction base="dms:Note">
          <xsd:maxLength value="255"/>
        </xsd:restriction>
      </xsd:simpleType>
    </xsd:element>
    <xsd:element name="TaxCatchAll" ma:index="18" nillable="true" ma:displayName="Taxonomy Catch All Column" ma:hidden="true" ma:list="{7c9ed947-9eb8-4f2b-85d0-76987f3588d2}" ma:internalName="TaxCatchAll" ma:showField="CatchAllData" ma:web="0c424d01-87ef-4b05-86f5-62798b6aca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C0D2B8-9041-40D4-AF56-4B81C39BCD4D}">
  <ds:schemaRefs>
    <ds:schemaRef ds:uri="http://schemas.microsoft.com/office/infopath/2007/PartnerControls"/>
    <ds:schemaRef ds:uri="http://www.w3.org/XML/1998/namespace"/>
    <ds:schemaRef ds:uri="http://purl.org/dc/dcmitype/"/>
    <ds:schemaRef ds:uri="adb110db-e8b1-4613-af85-69949326a3b6"/>
    <ds:schemaRef ds:uri="http://schemas.microsoft.com/office/2006/documentManagement/types"/>
    <ds:schemaRef ds:uri="0c424d01-87ef-4b05-86f5-62798b6aca95"/>
    <ds:schemaRef ds:uri="http://schemas.openxmlformats.org/package/2006/metadata/core-properties"/>
    <ds:schemaRef ds:uri="http://schemas.microsoft.com/office/2006/metadata/properties"/>
    <ds:schemaRef ds:uri="http://purl.org/dc/terms/"/>
    <ds:schemaRef ds:uri="http://purl.org/dc/elements/1.1/"/>
  </ds:schemaRefs>
</ds:datastoreItem>
</file>

<file path=customXml/itemProps2.xml><?xml version="1.0" encoding="utf-8"?>
<ds:datastoreItem xmlns:ds="http://schemas.openxmlformats.org/officeDocument/2006/customXml" ds:itemID="{2F9EA9D5-3EF3-4C75-8F40-2F2D133364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b110db-e8b1-4613-af85-69949326a3b6"/>
    <ds:schemaRef ds:uri="0c424d01-87ef-4b05-86f5-62798b6aca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C08B7F-B066-424F-A9EB-F744CC0B06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3287</TotalTime>
  <Words>1364</Words>
  <Application>Microsoft Office PowerPoint</Application>
  <PresentationFormat>Apresentação na tela (16:9)</PresentationFormat>
  <Paragraphs>27</Paragraphs>
  <Slides>7</Slides>
  <Notes>7</Notes>
  <HiddenSlides>0</HiddenSlides>
  <MMClips>0</MMClips>
  <ScaleCrop>false</ScaleCrop>
  <HeadingPairs>
    <vt:vector size="8" baseType="variant">
      <vt:variant>
        <vt:lpstr>Fontes usadas</vt:lpstr>
      </vt:variant>
      <vt:variant>
        <vt:i4>4</vt:i4>
      </vt:variant>
      <vt:variant>
        <vt:lpstr>Tema</vt:lpstr>
      </vt:variant>
      <vt:variant>
        <vt:i4>1</vt:i4>
      </vt:variant>
      <vt:variant>
        <vt:lpstr>Vínculos</vt:lpstr>
      </vt:variant>
      <vt:variant>
        <vt:i4>16</vt:i4>
      </vt:variant>
      <vt:variant>
        <vt:lpstr>Títulos de slides</vt:lpstr>
      </vt:variant>
      <vt:variant>
        <vt:i4>7</vt:i4>
      </vt:variant>
    </vt:vector>
  </HeadingPairs>
  <TitlesOfParts>
    <vt:vector size="28" baseType="lpstr">
      <vt:lpstr>Montserrat Black</vt:lpstr>
      <vt:lpstr>Arial</vt:lpstr>
      <vt:lpstr>Montserrat</vt:lpstr>
      <vt:lpstr>Montserrat SemiBold</vt:lpstr>
      <vt:lpstr>Simple Light</vt:lpstr>
      <vt:lpstr>file:///\\srv0056\NUCLEO%20DE%20ESTUDOS\Demandas%20periódicas\Presidência\Dados%20macroeconômicos\Acompanhamento%20das%20Expectativas%20Econômicas%20-%20Análise\Base\macroeconomicas%20_expectativas.xlsm!Auxiliar%20Nomes!L15C8</vt:lpstr>
      <vt:lpstr>file:///\\srv0056\NUCLEO%20DE%20ESTUDOS\Demandas%20periódicas\Presidência\Dados%20macroeconômicos\Acompanhamento%20das%20Expectativas%20Econômicas%20-%20Análise\Base\macroeconomicas%20_expectativas.xlsm!Auxiliar%20Nomes!L14C8</vt:lpstr>
      <vt:lpstr>file:///\\srv0056\NUCLEO%20DE%20ESTUDOS\Demandas%20periódicas\Presidência\Dados%20macroeconômicos\Acompanhamento%20das%20Expectativas%20Econômicas%20-%20Análise\Base\macroeconomicas%20_expectativas.xlsm!Auxiliar%20Nomes!L11C2</vt:lpstr>
      <vt:lpstr>file:///\\srv0056\NUCLEO%20DE%20ESTUDOS\Demandas%20periódicas\Presidência\Dados%20macroeconômicos\Acompanhamento%20das%20Expectativas%20Econômicas%20-%20Análise\Base\macroeconomicas%20_expectativas.xlsm!Auxiliar%20Nomes!L10C2</vt:lpstr>
      <vt:lpstr>file:///\\srv0056\NUCLEO%20DE%20ESTUDOS\Demandas%20periódicas\Presidência\Dados%20macroeconômicos\Acompanhamento%20das%20Expectativas%20Econômicas%20-%20Análise\Base\macroeconomicas%20_expectativas.xlsm!Auxiliar%20Nomes!L11C2</vt:lpstr>
      <vt:lpstr>file:///\\srv0056\NUCLEO%20DE%20ESTUDOS\Demandas%20periódicas\Presidência\Dados%20macroeconômicos\Acompanhamento%20das%20Expectativas%20Econômicas%20-%20Análise\Base\macroeconomicas%20_expectativas.xlsm!Auxiliar%20Nomes!L10C2</vt:lpstr>
      <vt:lpstr>file:///\\srv0056\NUCLEO%20DE%20ESTUDOS\Demandas%20periódicas\Presidência\Dados%20macroeconômicos\Acompanhamento%20das%20Expectativas%20Econômicas%20-%20Análise\Base\macroeconomicas%20_expectativas.xlsm!Auxiliar%20Nomes!L8C1</vt:lpstr>
      <vt:lpstr>file:///\\srv0056\NUCLEO%20DE%20ESTUDOS\Demandas%20periódicas\Presidência\Dados%20macroeconômicos\Acompanhamento%20das%20Expectativas%20Econômicas%20-%20Análise\Base\macroeconomicas%20_expectativas.xlsm!Auxiliar%20Nomes!L7C1</vt:lpstr>
      <vt:lpstr>file:///\\srv0056\NUCLEO%20DE%20ESTUDOS\Demandas%20periódicas\Presidência\Dados%20macroeconômicos\Acompanhamento%20das%20Expectativas%20Econômicas%20-%20Análise\Base\macroeconomicas%20_expectativas.xlsm!Auxiliar%20Nomes!L6C1</vt:lpstr>
      <vt:lpstr>file:///\\srv0056\NUCLEO%20DE%20ESTUDOS\Demandas%20periódicas\Presidência\Dados%20macroeconômicos\Acompanhamento%20das%20Expectativas%20Econômicas%20-%20Análise\Base\macroeconomicas%20_expectativas.xlsm!TABELA%20FINAL!L1C1:L17C15</vt:lpstr>
      <vt:lpstr>file:///\\srv0056\NUCLEO%20DE%20ESTUDOS\Demandas%20periódicas\Presidência\Dados%20macroeconômicos\Acompanhamento%20das%20Expectativas%20Econômicas%20-%20Análise\Base\macroeconomicas%20_expectativas.xlsm!Auxiliar%20Nomes!L11C2</vt:lpstr>
      <vt:lpstr>file:///\\srv0056\NUCLEO%20DE%20ESTUDOS\Demandas%20periódicas\Presidência\Dados%20macroeconômicos\Acompanhamento%20das%20Expectativas%20Econômicas%20-%20Análise\Base\macroeconomicas%20_expectativas.xlsm!Auxiliar%20Nomes!L10C2</vt:lpstr>
      <vt:lpstr>file:///\\srv0056\NUCLEO%20DE%20ESTUDOS\Demandas%20periódicas\Presidência\Dados%20macroeconômicos\Acompanhamento%20das%20Expectativas%20Econômicas%20-%20Análise\Base\macroeconomicas%20_expectativas.xlsm!Auxiliar%20Nomes!L11C2</vt:lpstr>
      <vt:lpstr>file:///\\srv0056\NUCLEO%20DE%20ESTUDOS\Demandas%20periódicas\Presidência\Dados%20macroeconômicos\Acompanhamento%20das%20Expectativas%20Econômicas%20-%20Análise\Base\macroeconomicas%20_expectativas.xlsm!Auxiliar%20Nomes!L10C2</vt:lpstr>
      <vt:lpstr>file:///\\srv0056\NUCLEO%20DE%20ESTUDOS\Demandas%20periódicas\Presidência\Dados%20macroeconômicos\Acompanhamento%20das%20Expectativas%20Econômicas%20-%20Análise\Base\macroeconomicas%20_expectativas.xlsm!Auxiliar%20Nomes!L11C2</vt:lpstr>
      <vt:lpstr>file:///\\srv0056\NUCLEO%20DE%20ESTUDOS\Demandas%20periódicas\Presidência\Dados%20macroeconômicos\Acompanhamento%20das%20Expectativas%20Econômicas%20-%20Análise\Base\macroeconomicas%20_expectativas.xlsm!Auxiliar%20Nomes!L10C2</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Kleber Batista Mattoso / SUECI</dc:creator>
  <cp:lastModifiedBy>Eduardo Amendola Câmara / SUESP</cp:lastModifiedBy>
  <cp:revision>86</cp:revision>
  <dcterms:modified xsi:type="dcterms:W3CDTF">2025-12-29T19:08:15Z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0x0101008E7ADA72884A7444A9C1D8B075F2C01F</vt:lpwstr>
  </property>
</Properties>
</file>